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4" r:id="rId14"/>
    <p:sldId id="275" r:id="rId15"/>
    <p:sldId id="276" r:id="rId16"/>
    <p:sldId id="277" r:id="rId17"/>
    <p:sldId id="278" r:id="rId18"/>
    <p:sldId id="279" r:id="rId19"/>
    <p:sldId id="280" r:id="rId20"/>
    <p:sldId id="282" r:id="rId21"/>
    <p:sldId id="283" r:id="rId22"/>
    <p:sldId id="281" r:id="rId23"/>
    <p:sldId id="284" r:id="rId24"/>
    <p:sldId id="258" r:id="rId25"/>
    <p:sldId id="285" r:id="rId26"/>
    <p:sldId id="259" r:id="rId27"/>
    <p:sldId id="260" r:id="rId28"/>
    <p:sldId id="286" r:id="rId29"/>
    <p:sldId id="287" r:id="rId30"/>
    <p:sldId id="293" r:id="rId31"/>
    <p:sldId id="289" r:id="rId32"/>
    <p:sldId id="291" r:id="rId33"/>
    <p:sldId id="292" r:id="rId34"/>
    <p:sldId id="288" r:id="rId35"/>
    <p:sldId id="294" r:id="rId36"/>
    <p:sldId id="295" r:id="rId37"/>
    <p:sldId id="296" r:id="rId38"/>
    <p:sldId id="297" r:id="rId39"/>
    <p:sldId id="298"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9" d="100"/>
          <a:sy n="89" d="100"/>
        </p:scale>
        <p:origin x="-144" y="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320612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2106208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321944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123994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737559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143111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81722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214143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94088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1246826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C194A1-F2BB-4FEF-94CA-5635A4E6FAA0}" type="datetimeFigureOut">
              <a:rPr lang="en-GB" smtClean="0"/>
              <a:t>17/01/2017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E675FC8-A5FA-4249-A47B-76ACEECBCC5C}" type="slidenum">
              <a:rPr lang="en-GB" smtClean="0"/>
              <a:t>‹#›</a:t>
            </a:fld>
            <a:endParaRPr lang="en-GB" dirty="0"/>
          </a:p>
        </p:txBody>
      </p:sp>
    </p:spTree>
    <p:extLst>
      <p:ext uri="{BB962C8B-B14F-4D97-AF65-F5344CB8AC3E}">
        <p14:creationId xmlns:p14="http://schemas.microsoft.com/office/powerpoint/2010/main" val="1910195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C194A1-F2BB-4FEF-94CA-5635A4E6FAA0}" type="datetimeFigureOut">
              <a:rPr lang="en-GB" smtClean="0"/>
              <a:t>17/01/2017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75FC8-A5FA-4249-A47B-76ACEECBCC5C}" type="slidenum">
              <a:rPr lang="en-GB" smtClean="0"/>
              <a:t>‹#›</a:t>
            </a:fld>
            <a:endParaRPr lang="en-GB" dirty="0"/>
          </a:p>
        </p:txBody>
      </p:sp>
    </p:spTree>
    <p:extLst>
      <p:ext uri="{BB962C8B-B14F-4D97-AF65-F5344CB8AC3E}">
        <p14:creationId xmlns:p14="http://schemas.microsoft.com/office/powerpoint/2010/main" val="1419410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ur-lex.europa.eu/legal-content/EL/TXT/PDF/?uri=CELEX:32008R0800&amp;from=EL" TargetMode="External"/><Relationship Id="rId2" Type="http://schemas.openxmlformats.org/officeDocument/2006/relationships/hyperlink" Target="http://ec.europa.eu/competition/state_aid/legislation/de_minimis_regulation_el.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eur-lex.europa.eu/LexUriServ/LexUriServ.do?uri=CONSLEG:1999R0659:20130820:EL: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9713" y="589703"/>
            <a:ext cx="9144000" cy="2387600"/>
          </a:xfrm>
        </p:spPr>
        <p:txBody>
          <a:bodyPr/>
          <a:lstStyle/>
          <a:p>
            <a:r>
              <a:rPr lang="el-GR" dirty="0"/>
              <a:t>Εισαγωγή στο Δίκαιο των Κρατικών Ενισχύσεων</a:t>
            </a:r>
            <a:endParaRPr lang="en-GB" dirty="0"/>
          </a:p>
        </p:txBody>
      </p:sp>
      <p:sp>
        <p:nvSpPr>
          <p:cNvPr id="3" name="Subtitle 2"/>
          <p:cNvSpPr>
            <a:spLocks noGrp="1"/>
          </p:cNvSpPr>
          <p:nvPr>
            <p:ph type="subTitle" idx="1"/>
          </p:nvPr>
        </p:nvSpPr>
        <p:spPr>
          <a:xfrm>
            <a:off x="1772575" y="3797346"/>
            <a:ext cx="7859697" cy="1655762"/>
          </a:xfrm>
        </p:spPr>
        <p:txBody>
          <a:bodyPr>
            <a:normAutofit lnSpcReduction="10000"/>
          </a:bodyPr>
          <a:lstStyle/>
          <a:p>
            <a:r>
              <a:rPr lang="el-GR" dirty="0"/>
              <a:t>Αλέξανδρος Τσαδήρας</a:t>
            </a:r>
          </a:p>
          <a:p>
            <a:r>
              <a:rPr lang="el-GR" dirty="0"/>
              <a:t>Επίκουρος Καθηγητής Δικαίου Ευρωπαϊκής Ένωσης, ΕΠΚ</a:t>
            </a:r>
          </a:p>
          <a:p>
            <a:r>
              <a:rPr lang="el-GR" dirty="0"/>
              <a:t>Ακαδημαϊκός Υπεύθυνος Μετατυχιακού Προγράμματος ‘Δίκαιο της Ευρωπαϊκής Ένωσης’, ΑΠΚΥ-ΕΠΚ</a:t>
            </a:r>
            <a:endParaRPr lang="en-GB" dirty="0"/>
          </a:p>
        </p:txBody>
      </p:sp>
    </p:spTree>
    <p:extLst>
      <p:ext uri="{BB962C8B-B14F-4D97-AF65-F5344CB8AC3E}">
        <p14:creationId xmlns:p14="http://schemas.microsoft.com/office/powerpoint/2010/main" val="3558699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3960785"/>
            <a:ext cx="223347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a:p>
            <a:pPr algn="ctr"/>
            <a:r>
              <a:rPr lang="en-GB" dirty="0"/>
              <a:t>10%</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a:p>
            <a:pPr marL="0" indent="0" algn="ctr">
              <a:buNone/>
            </a:pPr>
            <a:r>
              <a:rPr lang="en-GB" dirty="0"/>
              <a:t>10%</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a:p>
            <a:pPr algn="ctr"/>
            <a:r>
              <a:rPr lang="en-GB" dirty="0"/>
              <a:t>10%</a:t>
            </a:r>
          </a:p>
        </p:txBody>
      </p:sp>
      <p:cxnSp>
        <p:nvCxnSpPr>
          <p:cNvPr id="10" name="Straight Arrow Connector 9"/>
          <p:cNvCxnSpPr/>
          <p:nvPr/>
        </p:nvCxnSpPr>
        <p:spPr>
          <a:xfrm flipV="1">
            <a:off x="3435927" y="3325091"/>
            <a:ext cx="609600" cy="535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313382" y="46643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4253" y="1654295"/>
            <a:ext cx="3186547" cy="2585323"/>
          </a:xfrm>
          <a:prstGeom prst="rect">
            <a:avLst/>
          </a:prstGeom>
          <a:noFill/>
        </p:spPr>
        <p:txBody>
          <a:bodyPr wrap="square" rtlCol="0">
            <a:spAutoFit/>
          </a:bodyPr>
          <a:lstStyle/>
          <a:p>
            <a:pPr marL="342900" lvl="0" indent="-342900" algn="just">
              <a:buAutoNum type="arabicPeriod"/>
            </a:pPr>
            <a:r>
              <a:rPr lang="el-GR" dirty="0"/>
              <a:t>Ελεύθερη κυκλοφορία αγαθών ανάμεσα σε κράτη μέλη = </a:t>
            </a:r>
            <a:r>
              <a:rPr lang="el-GR" u="sng" dirty="0"/>
              <a:t>Ζώνη Ελεύθερου </a:t>
            </a:r>
            <a:r>
              <a:rPr lang="el-GR" dirty="0"/>
              <a:t>                                                                                                           </a:t>
            </a:r>
            <a:r>
              <a:rPr lang="el-GR" u="sng" dirty="0"/>
              <a:t>Εμπορίου</a:t>
            </a:r>
            <a:endParaRPr lang="en-GB" u="sng" dirty="0"/>
          </a:p>
          <a:p>
            <a:pPr marL="342900" indent="-342900" algn="just">
              <a:buFontTx/>
              <a:buAutoNum type="arabicPeriod"/>
            </a:pPr>
            <a:r>
              <a:rPr lang="el-GR" dirty="0"/>
              <a:t>ΖΕΕ + κοινό εξωτερικό δασμολόγιο = </a:t>
            </a:r>
            <a:r>
              <a:rPr lang="el-GR" u="sng" dirty="0"/>
              <a:t>Τελωνειακή Ένωση </a:t>
            </a:r>
          </a:p>
          <a:p>
            <a:pPr marL="342900" lvl="0" indent="-342900" algn="just">
              <a:buAutoNum type="arabicPeriod"/>
            </a:pPr>
            <a:endParaRPr lang="el-GR" dirty="0"/>
          </a:p>
          <a:p>
            <a:endParaRPr lang="el-GR" dirty="0"/>
          </a:p>
        </p:txBody>
      </p:sp>
      <p:sp>
        <p:nvSpPr>
          <p:cNvPr id="13" name="Oval 12"/>
          <p:cNvSpPr/>
          <p:nvPr/>
        </p:nvSpPr>
        <p:spPr>
          <a:xfrm>
            <a:off x="10090795" y="1535359"/>
            <a:ext cx="1324992" cy="11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RU</a:t>
            </a:r>
          </a:p>
        </p:txBody>
      </p:sp>
      <p:cxnSp>
        <p:nvCxnSpPr>
          <p:cNvPr id="15" name="Straight Arrow Connector 14"/>
          <p:cNvCxnSpPr/>
          <p:nvPr/>
        </p:nvCxnSpPr>
        <p:spPr>
          <a:xfrm flipH="1">
            <a:off x="8783782" y="2392959"/>
            <a:ext cx="1245026" cy="557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15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3960785"/>
            <a:ext cx="223347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p:txBody>
      </p:sp>
      <p:cxnSp>
        <p:nvCxnSpPr>
          <p:cNvPr id="10" name="Straight Arrow Connector 9"/>
          <p:cNvCxnSpPr/>
          <p:nvPr/>
        </p:nvCxnSpPr>
        <p:spPr>
          <a:xfrm flipV="1">
            <a:off x="3435927" y="3325091"/>
            <a:ext cx="609600" cy="535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313382" y="46643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4253" y="1654295"/>
            <a:ext cx="3186547" cy="2585323"/>
          </a:xfrm>
          <a:prstGeom prst="rect">
            <a:avLst/>
          </a:prstGeom>
          <a:noFill/>
        </p:spPr>
        <p:txBody>
          <a:bodyPr wrap="square" rtlCol="0">
            <a:spAutoFit/>
          </a:bodyPr>
          <a:lstStyle/>
          <a:p>
            <a:pPr marL="342900" lvl="0" indent="-342900" algn="just">
              <a:buAutoNum type="arabicPeriod"/>
            </a:pPr>
            <a:r>
              <a:rPr lang="el-GR" dirty="0"/>
              <a:t>Ελεύθερη κυκλοφορία αγαθών ανάμεσα σε κράτη μέλη = </a:t>
            </a:r>
            <a:r>
              <a:rPr lang="el-GR" u="sng" dirty="0"/>
              <a:t>Ζώνη Ελεύθερου </a:t>
            </a:r>
            <a:r>
              <a:rPr lang="el-GR" dirty="0"/>
              <a:t>                                                                                                           </a:t>
            </a:r>
            <a:r>
              <a:rPr lang="el-GR" u="sng" dirty="0"/>
              <a:t>Εμπορίου</a:t>
            </a:r>
            <a:endParaRPr lang="en-GB" u="sng" dirty="0"/>
          </a:p>
          <a:p>
            <a:pPr marL="342900" indent="-342900" algn="just">
              <a:buFontTx/>
              <a:buAutoNum type="arabicPeriod"/>
            </a:pPr>
            <a:r>
              <a:rPr lang="el-GR" dirty="0"/>
              <a:t>ΖΕΕ + κοινό εξωτερικό δασμολόγιο = </a:t>
            </a:r>
            <a:r>
              <a:rPr lang="el-GR" u="sng" dirty="0"/>
              <a:t>Τελωνειακή Ένωση </a:t>
            </a:r>
            <a:endParaRPr lang="en-GB" u="sng" dirty="0"/>
          </a:p>
          <a:p>
            <a:pPr marL="342900" lvl="0" indent="-342900" algn="just">
              <a:buAutoNum type="arabicPeriod"/>
            </a:pPr>
            <a:endParaRPr lang="el-GR" dirty="0"/>
          </a:p>
          <a:p>
            <a:endParaRPr lang="el-GR" dirty="0"/>
          </a:p>
        </p:txBody>
      </p:sp>
      <p:sp>
        <p:nvSpPr>
          <p:cNvPr id="3" name="Smiley Face 2"/>
          <p:cNvSpPr/>
          <p:nvPr/>
        </p:nvSpPr>
        <p:spPr>
          <a:xfrm>
            <a:off x="3246502" y="4391891"/>
            <a:ext cx="517236" cy="54494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655800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4581236"/>
            <a:ext cx="2233474" cy="16433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p:txBody>
      </p: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165734" y="4581236"/>
            <a:ext cx="176075" cy="83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4253" y="1654295"/>
            <a:ext cx="3186547" cy="3416320"/>
          </a:xfrm>
          <a:prstGeom prst="rect">
            <a:avLst/>
          </a:prstGeom>
          <a:noFill/>
        </p:spPr>
        <p:txBody>
          <a:bodyPr wrap="square" rtlCol="0">
            <a:spAutoFit/>
          </a:bodyPr>
          <a:lstStyle/>
          <a:p>
            <a:pPr marL="342900" lvl="0" indent="-342900" algn="just">
              <a:buAutoNum type="arabicPeriod"/>
            </a:pPr>
            <a:r>
              <a:rPr lang="el-GR" dirty="0"/>
              <a:t>Ελεύθερη κυκλοφορία αγαθών ανάμεσα σε κράτη μέλη = </a:t>
            </a:r>
            <a:r>
              <a:rPr lang="el-GR" u="sng" dirty="0"/>
              <a:t>Ζώνη Ελεύθερου </a:t>
            </a:r>
            <a:r>
              <a:rPr lang="el-GR" dirty="0"/>
              <a:t>                                                                                                           </a:t>
            </a:r>
            <a:r>
              <a:rPr lang="el-GR" u="sng" dirty="0"/>
              <a:t>Εμπορίου</a:t>
            </a:r>
            <a:endParaRPr lang="en-GB" u="sng" dirty="0"/>
          </a:p>
          <a:p>
            <a:pPr marL="342900" indent="-342900" algn="just">
              <a:buFontTx/>
              <a:buAutoNum type="arabicPeriod"/>
            </a:pPr>
            <a:r>
              <a:rPr lang="el-GR" dirty="0"/>
              <a:t>ΖΕΕ + κοινό εξωτερικό δασμολόγιο = </a:t>
            </a:r>
            <a:r>
              <a:rPr lang="el-GR" u="sng" dirty="0"/>
              <a:t>Τελωνειακή Ένωση </a:t>
            </a:r>
            <a:endParaRPr lang="en-GB" u="sng" dirty="0"/>
          </a:p>
          <a:p>
            <a:pPr marL="342900" indent="-342900" algn="just">
              <a:buFontTx/>
              <a:buAutoNum type="arabicPeriod"/>
            </a:pPr>
            <a:r>
              <a:rPr lang="el-GR" dirty="0"/>
              <a:t>ΤΕ + ελεύθερη κυκλοφορία προσώπων, υπηρεσιών και κεφαλαίου = </a:t>
            </a:r>
            <a:r>
              <a:rPr lang="el-GR" u="sng" dirty="0"/>
              <a:t>Κοινή Αγορά</a:t>
            </a:r>
          </a:p>
          <a:p>
            <a:pPr marL="342900" lvl="0" indent="-342900" algn="just">
              <a:buAutoNum type="arabicPeriod"/>
            </a:pPr>
            <a:endParaRPr lang="el-GR" dirty="0"/>
          </a:p>
          <a:p>
            <a:endParaRPr lang="el-GR" dirty="0"/>
          </a:p>
        </p:txBody>
      </p:sp>
      <p:sp>
        <p:nvSpPr>
          <p:cNvPr id="3" name="Smiley Face 2"/>
          <p:cNvSpPr/>
          <p:nvPr/>
        </p:nvSpPr>
        <p:spPr>
          <a:xfrm>
            <a:off x="3438595" y="4885887"/>
            <a:ext cx="517236" cy="54494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5" name="Straight Arrow Connector 14"/>
          <p:cNvCxnSpPr/>
          <p:nvPr/>
        </p:nvCxnSpPr>
        <p:spPr>
          <a:xfrm flipH="1">
            <a:off x="4465782" y="48167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4547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828801" y="304800"/>
          <a:ext cx="8382001" cy="6172200"/>
        </p:xfrm>
        <a:graphic>
          <a:graphicData uri="http://schemas.openxmlformats.org/drawingml/2006/table">
            <a:tbl>
              <a:tblPr/>
              <a:tblGrid>
                <a:gridCol w="1805557">
                  <a:extLst>
                    <a:ext uri="{9D8B030D-6E8A-4147-A177-3AD203B41FA5}">
                      <a16:colId xmlns:a16="http://schemas.microsoft.com/office/drawing/2014/main" xmlns="" val="20000"/>
                    </a:ext>
                  </a:extLst>
                </a:gridCol>
                <a:gridCol w="1700124">
                  <a:extLst>
                    <a:ext uri="{9D8B030D-6E8A-4147-A177-3AD203B41FA5}">
                      <a16:colId xmlns:a16="http://schemas.microsoft.com/office/drawing/2014/main" xmlns="" val="20001"/>
                    </a:ext>
                  </a:extLst>
                </a:gridCol>
                <a:gridCol w="1278387">
                  <a:extLst>
                    <a:ext uri="{9D8B030D-6E8A-4147-A177-3AD203B41FA5}">
                      <a16:colId xmlns:a16="http://schemas.microsoft.com/office/drawing/2014/main" xmlns="" val="20002"/>
                    </a:ext>
                  </a:extLst>
                </a:gridCol>
                <a:gridCol w="3110302">
                  <a:extLst>
                    <a:ext uri="{9D8B030D-6E8A-4147-A177-3AD203B41FA5}">
                      <a16:colId xmlns:a16="http://schemas.microsoft.com/office/drawing/2014/main" xmlns="" val="20003"/>
                    </a:ext>
                  </a:extLst>
                </a:gridCol>
                <a:gridCol w="487631">
                  <a:extLst>
                    <a:ext uri="{9D8B030D-6E8A-4147-A177-3AD203B41FA5}">
                      <a16:colId xmlns:a16="http://schemas.microsoft.com/office/drawing/2014/main" xmlns="" val="20004"/>
                    </a:ext>
                  </a:extLst>
                </a:gridCol>
              </a:tblGrid>
              <a:tr h="617220">
                <a:tc>
                  <a:txBody>
                    <a:bodyPr/>
                    <a:lstStyle/>
                    <a:p>
                      <a:pPr algn="ctr">
                        <a:lnSpc>
                          <a:spcPct val="115000"/>
                        </a:lnSpc>
                        <a:spcAft>
                          <a:spcPts val="1000"/>
                        </a:spcAft>
                      </a:pPr>
                      <a:r>
                        <a:rPr lang="el-GR" sz="1400" b="1" dirty="0">
                          <a:latin typeface="Calibri"/>
                          <a:ea typeface="Calibri"/>
                          <a:cs typeface="Times New Roman"/>
                        </a:rPr>
                        <a:t>Ημερομηνία υπογραφής</a:t>
                      </a:r>
                      <a:r>
                        <a:rPr lang="el-GR" sz="1400" dirty="0">
                          <a:latin typeface="Calibri"/>
                          <a:ea typeface="Calibri"/>
                          <a:cs typeface="Times New Roman"/>
                        </a:rPr>
                        <a:t> </a:t>
                      </a:r>
                    </a:p>
                  </a:txBody>
                  <a:tcPr marL="32494" marR="32494" marT="356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00000"/>
                        </a:lnSpc>
                        <a:spcAft>
                          <a:spcPts val="1000"/>
                        </a:spcAft>
                      </a:pPr>
                      <a:r>
                        <a:rPr lang="el-GR" sz="1400" b="1" dirty="0">
                          <a:latin typeface="Calibri"/>
                          <a:ea typeface="Calibri"/>
                          <a:cs typeface="Times New Roman"/>
                        </a:rPr>
                        <a:t>Ημερομηνία θέσης </a:t>
                      </a:r>
                    </a:p>
                    <a:p>
                      <a:pPr algn="ctr">
                        <a:lnSpc>
                          <a:spcPct val="100000"/>
                        </a:lnSpc>
                        <a:spcAft>
                          <a:spcPts val="1000"/>
                        </a:spcAft>
                      </a:pPr>
                      <a:r>
                        <a:rPr lang="el-GR" sz="1400" b="1" dirty="0">
                          <a:latin typeface="Calibri"/>
                          <a:ea typeface="Calibri"/>
                          <a:cs typeface="Times New Roman"/>
                        </a:rPr>
                        <a:t>σε ισχύ</a:t>
                      </a:r>
                      <a:r>
                        <a:rPr lang="el-GR" sz="1400" dirty="0">
                          <a:latin typeface="Calibri"/>
                          <a:ea typeface="Calibri"/>
                          <a:cs typeface="Times New Roman"/>
                        </a:rPr>
                        <a:t> </a:t>
                      </a:r>
                    </a:p>
                  </a:txBody>
                  <a:tcPr marL="32494" marR="32494" marT="356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400" b="1" dirty="0">
                          <a:latin typeface="Calibri"/>
                          <a:ea typeface="Calibri"/>
                          <a:cs typeface="Times New Roman"/>
                        </a:rPr>
                        <a:t>Τόπος υπογραφής</a:t>
                      </a:r>
                      <a:r>
                        <a:rPr lang="el-GR" sz="1400" dirty="0">
                          <a:latin typeface="Calibri"/>
                          <a:ea typeface="Calibri"/>
                          <a:cs typeface="Times New Roman"/>
                        </a:rPr>
                        <a:t> </a:t>
                      </a:r>
                    </a:p>
                  </a:txBody>
                  <a:tcPr marL="32494" marR="32494" marT="356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pPr algn="ctr">
                        <a:lnSpc>
                          <a:spcPct val="115000"/>
                        </a:lnSpc>
                        <a:spcAft>
                          <a:spcPts val="1000"/>
                        </a:spcAft>
                      </a:pPr>
                      <a:r>
                        <a:rPr lang="el-GR" sz="1400" b="1" dirty="0">
                          <a:latin typeface="Calibri"/>
                          <a:ea typeface="Calibri"/>
                          <a:cs typeface="Times New Roman"/>
                        </a:rPr>
                        <a:t>Ονομασία Συνθήκης</a:t>
                      </a:r>
                      <a:r>
                        <a:rPr lang="el-GR" sz="1400" dirty="0">
                          <a:latin typeface="Calibri"/>
                          <a:ea typeface="Calibri"/>
                          <a:cs typeface="Times New Roman"/>
                        </a:rPr>
                        <a:t> </a:t>
                      </a:r>
                    </a:p>
                  </a:txBody>
                  <a:tcPr marL="32494" marR="32494" marT="356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10000"/>
                  </a:ext>
                </a:extLst>
              </a:tr>
              <a:tr h="617220">
                <a:tc>
                  <a:txBody>
                    <a:bodyPr/>
                    <a:lstStyle/>
                    <a:p>
                      <a:pPr>
                        <a:lnSpc>
                          <a:spcPct val="115000"/>
                        </a:lnSpc>
                        <a:spcAft>
                          <a:spcPts val="1000"/>
                        </a:spcAft>
                      </a:pPr>
                      <a:r>
                        <a:rPr lang="en-GB" sz="1400" dirty="0">
                          <a:latin typeface="Calibri"/>
                          <a:ea typeface="Calibri"/>
                          <a:cs typeface="Times New Roman"/>
                        </a:rPr>
                        <a:t>18 </a:t>
                      </a:r>
                      <a:r>
                        <a:rPr lang="el-GR" sz="1400" dirty="0">
                          <a:latin typeface="Calibri"/>
                          <a:ea typeface="Calibri"/>
                          <a:cs typeface="Times New Roman"/>
                        </a:rPr>
                        <a:t>Απριλίου</a:t>
                      </a:r>
                      <a:r>
                        <a:rPr lang="en-GB" sz="1400" dirty="0">
                          <a:latin typeface="Calibri"/>
                          <a:ea typeface="Calibri"/>
                          <a:cs typeface="Times New Roman"/>
                        </a:rPr>
                        <a:t> 1951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23 </a:t>
                      </a:r>
                      <a:r>
                        <a:rPr lang="el-GR" sz="1400" dirty="0">
                          <a:latin typeface="Calibri"/>
                          <a:ea typeface="Calibri"/>
                          <a:cs typeface="Times New Roman"/>
                        </a:rPr>
                        <a:t>Ιουλίου</a:t>
                      </a:r>
                      <a:r>
                        <a:rPr lang="en-GB" sz="1400" dirty="0">
                          <a:latin typeface="Calibri"/>
                          <a:ea typeface="Calibri"/>
                          <a:cs typeface="Times New Roman"/>
                        </a:rPr>
                        <a:t> 1952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Παρίσι</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Συνθήκη περί ιδρύσεως της Ευρωπαϊκής Κοινότητας Άνθρακα και Χάλυβα </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1000"/>
                        </a:spcAft>
                      </a:pPr>
                      <a:r>
                        <a:rPr lang="el-GR" sz="1400" dirty="0">
                          <a:latin typeface="Calibri"/>
                          <a:ea typeface="Calibri"/>
                          <a:cs typeface="Times New Roman"/>
                        </a:rPr>
                        <a:t>Ιδρυτικές Συνθήκες</a:t>
                      </a:r>
                    </a:p>
                  </a:txBody>
                  <a:tcPr marL="32494" marR="32494" marT="3561"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17220">
                <a:tc>
                  <a:txBody>
                    <a:bodyPr/>
                    <a:lstStyle/>
                    <a:p>
                      <a:pPr>
                        <a:lnSpc>
                          <a:spcPct val="115000"/>
                        </a:lnSpc>
                        <a:spcAft>
                          <a:spcPts val="1000"/>
                        </a:spcAft>
                      </a:pPr>
                      <a:r>
                        <a:rPr lang="en-GB" sz="1400" dirty="0">
                          <a:latin typeface="Calibri"/>
                          <a:ea typeface="Calibri"/>
                          <a:cs typeface="Times New Roman"/>
                        </a:rPr>
                        <a:t>25 </a:t>
                      </a:r>
                      <a:r>
                        <a:rPr lang="el-GR" sz="1400" dirty="0">
                          <a:latin typeface="Calibri"/>
                          <a:ea typeface="Calibri"/>
                          <a:cs typeface="Times New Roman"/>
                        </a:rPr>
                        <a:t>Μαρτίου</a:t>
                      </a:r>
                      <a:r>
                        <a:rPr lang="en-GB" sz="1400" dirty="0">
                          <a:latin typeface="Calibri"/>
                          <a:ea typeface="Calibri"/>
                          <a:cs typeface="Times New Roman"/>
                        </a:rPr>
                        <a:t> 1957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Ιανουαρίου</a:t>
                      </a:r>
                      <a:r>
                        <a:rPr lang="en-GB" sz="1400" dirty="0">
                          <a:latin typeface="Calibri"/>
                          <a:ea typeface="Calibri"/>
                          <a:cs typeface="Times New Roman"/>
                        </a:rPr>
                        <a:t> 1958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Ρώμη</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Συνθήκη για την Ευρωπαϊκή Κοινότητα Ατομικής Ενέργειας (Ευρατόμ) </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2"/>
                  </a:ext>
                </a:extLst>
              </a:tr>
              <a:tr h="617220">
                <a:tc>
                  <a:txBody>
                    <a:bodyPr/>
                    <a:lstStyle/>
                    <a:p>
                      <a:pPr>
                        <a:lnSpc>
                          <a:spcPct val="115000"/>
                        </a:lnSpc>
                        <a:spcAft>
                          <a:spcPts val="1000"/>
                        </a:spcAft>
                      </a:pPr>
                      <a:r>
                        <a:rPr lang="en-GB" sz="1400" dirty="0">
                          <a:latin typeface="Calibri"/>
                          <a:ea typeface="Calibri"/>
                          <a:cs typeface="Times New Roman"/>
                        </a:rPr>
                        <a:t>25 </a:t>
                      </a:r>
                      <a:r>
                        <a:rPr lang="el-GR" sz="1400" dirty="0">
                          <a:latin typeface="Calibri"/>
                          <a:ea typeface="Calibri"/>
                          <a:cs typeface="Times New Roman"/>
                        </a:rPr>
                        <a:t>Μαρτίου</a:t>
                      </a:r>
                      <a:r>
                        <a:rPr lang="en-GB" sz="1400" dirty="0">
                          <a:latin typeface="Calibri"/>
                          <a:ea typeface="Calibri"/>
                          <a:cs typeface="Times New Roman"/>
                        </a:rPr>
                        <a:t> 1957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Ιανουαρίου</a:t>
                      </a:r>
                      <a:r>
                        <a:rPr lang="en-GB" sz="1400" dirty="0">
                          <a:latin typeface="Calibri"/>
                          <a:ea typeface="Calibri"/>
                          <a:cs typeface="Times New Roman"/>
                        </a:rPr>
                        <a:t> 1958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Ρώμη</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Συνθήκη για την Ευρωπαϊκή Οικονομική Κοινότητα (ΕΟΚ)</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3"/>
                  </a:ext>
                </a:extLst>
              </a:tr>
              <a:tr h="617220">
                <a:tc>
                  <a:txBody>
                    <a:bodyPr/>
                    <a:lstStyle/>
                    <a:p>
                      <a:pPr>
                        <a:lnSpc>
                          <a:spcPct val="115000"/>
                        </a:lnSpc>
                        <a:spcAft>
                          <a:spcPts val="1000"/>
                        </a:spcAft>
                      </a:pPr>
                      <a:r>
                        <a:rPr lang="en-GB" sz="1400" dirty="0">
                          <a:latin typeface="Calibri"/>
                          <a:ea typeface="Calibri"/>
                          <a:cs typeface="Times New Roman"/>
                        </a:rPr>
                        <a:t>8 </a:t>
                      </a:r>
                      <a:r>
                        <a:rPr lang="el-GR" sz="1400" dirty="0">
                          <a:latin typeface="Calibri"/>
                          <a:ea typeface="Calibri"/>
                          <a:cs typeface="Times New Roman"/>
                        </a:rPr>
                        <a:t>Απριλίου</a:t>
                      </a:r>
                      <a:r>
                        <a:rPr lang="en-GB" sz="1400" dirty="0">
                          <a:latin typeface="Calibri"/>
                          <a:ea typeface="Calibri"/>
                          <a:cs typeface="Times New Roman"/>
                        </a:rPr>
                        <a:t> 1965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Ιουλίου</a:t>
                      </a:r>
                      <a:r>
                        <a:rPr lang="en-GB" sz="1400" dirty="0">
                          <a:latin typeface="Calibri"/>
                          <a:ea typeface="Calibri"/>
                          <a:cs typeface="Times New Roman"/>
                        </a:rPr>
                        <a:t> 1967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Βρυξέλλες</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a:t>
                      </a:r>
                      <a:r>
                        <a:rPr lang="en-GB" sz="1400" dirty="0">
                          <a:latin typeface="Calibri"/>
                          <a:ea typeface="Calibri"/>
                          <a:cs typeface="Times New Roman"/>
                        </a:rPr>
                        <a:t>Συνθήκη </a:t>
                      </a:r>
                      <a:r>
                        <a:rPr lang="el-GR" sz="1400" dirty="0">
                          <a:latin typeface="Calibri"/>
                          <a:ea typeface="Calibri"/>
                          <a:cs typeface="Times New Roman"/>
                        </a:rPr>
                        <a:t>Σ</a:t>
                      </a:r>
                      <a:r>
                        <a:rPr lang="en-GB" sz="1400" dirty="0">
                          <a:latin typeface="Calibri"/>
                          <a:ea typeface="Calibri"/>
                          <a:cs typeface="Times New Roman"/>
                        </a:rPr>
                        <a:t>υγχωνεύσεως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lnSpc>
                          <a:spcPct val="115000"/>
                        </a:lnSpc>
                        <a:spcAft>
                          <a:spcPts val="1000"/>
                        </a:spcAft>
                      </a:pPr>
                      <a:r>
                        <a:rPr lang="el-GR" sz="1400" dirty="0">
                          <a:latin typeface="Calibri"/>
                          <a:ea typeface="Calibri"/>
                          <a:cs typeface="Times New Roman"/>
                        </a:rPr>
                        <a:t>Τροποποιητικές Συνθήκες </a:t>
                      </a:r>
                    </a:p>
                  </a:txBody>
                  <a:tcPr marL="32494" marR="32494" marT="3561"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17220">
                <a:tc>
                  <a:txBody>
                    <a:bodyPr/>
                    <a:lstStyle/>
                    <a:p>
                      <a:pPr>
                        <a:lnSpc>
                          <a:spcPct val="115000"/>
                        </a:lnSpc>
                        <a:spcAft>
                          <a:spcPts val="1000"/>
                        </a:spcAft>
                      </a:pPr>
                      <a:r>
                        <a:rPr lang="en-GB" sz="1400" dirty="0">
                          <a:latin typeface="Calibri"/>
                          <a:ea typeface="Calibri"/>
                          <a:cs typeface="Times New Roman"/>
                        </a:rPr>
                        <a:t>17 </a:t>
                      </a:r>
                      <a:r>
                        <a:rPr lang="el-GR" sz="1400" dirty="0">
                          <a:latin typeface="Calibri"/>
                          <a:ea typeface="Calibri"/>
                          <a:cs typeface="Times New Roman"/>
                        </a:rPr>
                        <a:t>και</a:t>
                      </a:r>
                      <a:r>
                        <a:rPr lang="en-GB" sz="1400" dirty="0">
                          <a:latin typeface="Calibri"/>
                          <a:ea typeface="Calibri"/>
                          <a:cs typeface="Times New Roman"/>
                        </a:rPr>
                        <a:t> 28 </a:t>
                      </a:r>
                      <a:r>
                        <a:rPr lang="el-GR" sz="1400" dirty="0">
                          <a:latin typeface="Calibri"/>
                          <a:ea typeface="Calibri"/>
                          <a:cs typeface="Times New Roman"/>
                        </a:rPr>
                        <a:t>Φεβρουαρίου</a:t>
                      </a:r>
                      <a:r>
                        <a:rPr lang="en-GB" sz="1400" dirty="0">
                          <a:latin typeface="Calibri"/>
                          <a:ea typeface="Calibri"/>
                          <a:cs typeface="Times New Roman"/>
                        </a:rPr>
                        <a:t> 1986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a:t>
                      </a:r>
                      <a:r>
                        <a:rPr lang="el-GR" sz="1400" dirty="0">
                          <a:latin typeface="Calibri"/>
                          <a:ea typeface="Calibri"/>
                          <a:cs typeface="Times New Roman"/>
                        </a:rPr>
                        <a:t> Ιουλίου</a:t>
                      </a:r>
                      <a:r>
                        <a:rPr lang="en-GB" sz="1400" dirty="0">
                          <a:latin typeface="Calibri"/>
                          <a:ea typeface="Calibri"/>
                          <a:cs typeface="Times New Roman"/>
                        </a:rPr>
                        <a:t> 1987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Λουξεμβούργο και Χάγη</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Ενιαία Ευρωπαϊκή Πράξη (ΕΕΠ)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5"/>
                  </a:ext>
                </a:extLst>
              </a:tr>
              <a:tr h="617220">
                <a:tc>
                  <a:txBody>
                    <a:bodyPr/>
                    <a:lstStyle/>
                    <a:p>
                      <a:pPr>
                        <a:lnSpc>
                          <a:spcPct val="115000"/>
                        </a:lnSpc>
                        <a:spcAft>
                          <a:spcPts val="1000"/>
                        </a:spcAft>
                      </a:pPr>
                      <a:r>
                        <a:rPr lang="en-GB" sz="1400" dirty="0">
                          <a:latin typeface="Calibri"/>
                          <a:ea typeface="Calibri"/>
                          <a:cs typeface="Times New Roman"/>
                        </a:rPr>
                        <a:t>7 </a:t>
                      </a:r>
                      <a:r>
                        <a:rPr lang="el-GR" sz="1400" dirty="0">
                          <a:latin typeface="Calibri"/>
                          <a:ea typeface="Calibri"/>
                          <a:cs typeface="Times New Roman"/>
                        </a:rPr>
                        <a:t>Φεβρουαρίου</a:t>
                      </a:r>
                      <a:r>
                        <a:rPr lang="en-GB" sz="1400" dirty="0">
                          <a:latin typeface="Calibri"/>
                          <a:ea typeface="Calibri"/>
                          <a:cs typeface="Times New Roman"/>
                        </a:rPr>
                        <a:t> 1992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Νοεμβρίου</a:t>
                      </a:r>
                      <a:r>
                        <a:rPr lang="en-GB" sz="1400" dirty="0">
                          <a:latin typeface="Calibri"/>
                          <a:ea typeface="Calibri"/>
                          <a:cs typeface="Times New Roman"/>
                        </a:rPr>
                        <a:t> 1993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Μάαστριχτ</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Συνθήκη για την Ευρωπαϊκή Ένωση</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6"/>
                  </a:ext>
                </a:extLst>
              </a:tr>
              <a:tr h="617220">
                <a:tc>
                  <a:txBody>
                    <a:bodyPr/>
                    <a:lstStyle/>
                    <a:p>
                      <a:pPr>
                        <a:lnSpc>
                          <a:spcPct val="115000"/>
                        </a:lnSpc>
                        <a:spcAft>
                          <a:spcPts val="1000"/>
                        </a:spcAft>
                      </a:pPr>
                      <a:r>
                        <a:rPr lang="en-GB" sz="1400" dirty="0">
                          <a:latin typeface="Calibri"/>
                          <a:ea typeface="Calibri"/>
                          <a:cs typeface="Times New Roman"/>
                        </a:rPr>
                        <a:t>2 </a:t>
                      </a:r>
                      <a:r>
                        <a:rPr lang="el-GR" sz="1400" dirty="0">
                          <a:latin typeface="Calibri"/>
                          <a:ea typeface="Calibri"/>
                          <a:cs typeface="Times New Roman"/>
                        </a:rPr>
                        <a:t>Φεβρουαρίου</a:t>
                      </a:r>
                      <a:r>
                        <a:rPr lang="en-GB" sz="1400" dirty="0">
                          <a:latin typeface="Calibri"/>
                          <a:ea typeface="Calibri"/>
                          <a:cs typeface="Times New Roman"/>
                        </a:rPr>
                        <a:t> 1997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Μαΐου</a:t>
                      </a:r>
                      <a:r>
                        <a:rPr lang="en-GB" sz="1400" dirty="0">
                          <a:latin typeface="Calibri"/>
                          <a:ea typeface="Calibri"/>
                          <a:cs typeface="Times New Roman"/>
                        </a:rPr>
                        <a:t>1999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Άμστερνταμ</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a:t>
                      </a:r>
                      <a:r>
                        <a:rPr lang="en-GB" sz="1400" dirty="0">
                          <a:latin typeface="Calibri"/>
                          <a:ea typeface="Calibri"/>
                          <a:cs typeface="Times New Roman"/>
                        </a:rPr>
                        <a:t>Συνθήκη του Άμστερνταμ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7"/>
                  </a:ext>
                </a:extLst>
              </a:tr>
              <a:tr h="617220">
                <a:tc>
                  <a:txBody>
                    <a:bodyPr/>
                    <a:lstStyle/>
                    <a:p>
                      <a:pPr>
                        <a:lnSpc>
                          <a:spcPct val="115000"/>
                        </a:lnSpc>
                        <a:spcAft>
                          <a:spcPts val="1000"/>
                        </a:spcAft>
                      </a:pPr>
                      <a:r>
                        <a:rPr lang="en-GB" sz="1400" dirty="0">
                          <a:latin typeface="Calibri"/>
                          <a:ea typeface="Calibri"/>
                          <a:cs typeface="Times New Roman"/>
                        </a:rPr>
                        <a:t>26 </a:t>
                      </a:r>
                      <a:r>
                        <a:rPr lang="el-GR" sz="1400" dirty="0">
                          <a:latin typeface="Calibri"/>
                          <a:ea typeface="Calibri"/>
                          <a:cs typeface="Times New Roman"/>
                        </a:rPr>
                        <a:t>Φεβρουαρίου</a:t>
                      </a:r>
                      <a:r>
                        <a:rPr lang="en-GB" sz="1400" dirty="0">
                          <a:latin typeface="Calibri"/>
                          <a:ea typeface="Calibri"/>
                          <a:cs typeface="Times New Roman"/>
                        </a:rPr>
                        <a:t> 2001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Φεβρουαρίου</a:t>
                      </a:r>
                      <a:r>
                        <a:rPr lang="en-GB" sz="1400" dirty="0">
                          <a:latin typeface="Calibri"/>
                          <a:ea typeface="Calibri"/>
                          <a:cs typeface="Times New Roman"/>
                        </a:rPr>
                        <a:t> 2003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Νίκαια</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a:t>
                      </a:r>
                      <a:r>
                        <a:rPr lang="en-GB" sz="1400" dirty="0">
                          <a:latin typeface="Calibri"/>
                          <a:ea typeface="Calibri"/>
                          <a:cs typeface="Times New Roman"/>
                        </a:rPr>
                        <a:t>Συνθήκη της Νίκαιας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8"/>
                  </a:ext>
                </a:extLst>
              </a:tr>
              <a:tr h="617220">
                <a:tc>
                  <a:txBody>
                    <a:bodyPr/>
                    <a:lstStyle/>
                    <a:p>
                      <a:pPr>
                        <a:lnSpc>
                          <a:spcPct val="115000"/>
                        </a:lnSpc>
                        <a:spcAft>
                          <a:spcPts val="1000"/>
                        </a:spcAft>
                      </a:pPr>
                      <a:r>
                        <a:rPr lang="en-GB" sz="1400" dirty="0">
                          <a:latin typeface="Calibri"/>
                          <a:ea typeface="Calibri"/>
                          <a:cs typeface="Times New Roman"/>
                        </a:rPr>
                        <a:t>13 Δεκεμβρίου 2007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1η Δεκεμβρίου 2009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Λισαβόνα</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Συνθήκη της Λισαβόνας</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06330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00446281"/>
              </p:ext>
            </p:extLst>
          </p:nvPr>
        </p:nvGraphicFramePr>
        <p:xfrm>
          <a:off x="1828801" y="304800"/>
          <a:ext cx="8382001" cy="6172200"/>
        </p:xfrm>
        <a:graphic>
          <a:graphicData uri="http://schemas.openxmlformats.org/drawingml/2006/table">
            <a:tbl>
              <a:tblPr/>
              <a:tblGrid>
                <a:gridCol w="1805557">
                  <a:extLst>
                    <a:ext uri="{9D8B030D-6E8A-4147-A177-3AD203B41FA5}">
                      <a16:colId xmlns:a16="http://schemas.microsoft.com/office/drawing/2014/main" xmlns="" val="20000"/>
                    </a:ext>
                  </a:extLst>
                </a:gridCol>
                <a:gridCol w="1700124">
                  <a:extLst>
                    <a:ext uri="{9D8B030D-6E8A-4147-A177-3AD203B41FA5}">
                      <a16:colId xmlns:a16="http://schemas.microsoft.com/office/drawing/2014/main" xmlns="" val="20001"/>
                    </a:ext>
                  </a:extLst>
                </a:gridCol>
                <a:gridCol w="1278387">
                  <a:extLst>
                    <a:ext uri="{9D8B030D-6E8A-4147-A177-3AD203B41FA5}">
                      <a16:colId xmlns:a16="http://schemas.microsoft.com/office/drawing/2014/main" xmlns="" val="20002"/>
                    </a:ext>
                  </a:extLst>
                </a:gridCol>
                <a:gridCol w="3110302">
                  <a:extLst>
                    <a:ext uri="{9D8B030D-6E8A-4147-A177-3AD203B41FA5}">
                      <a16:colId xmlns:a16="http://schemas.microsoft.com/office/drawing/2014/main" xmlns="" val="20003"/>
                    </a:ext>
                  </a:extLst>
                </a:gridCol>
                <a:gridCol w="487631">
                  <a:extLst>
                    <a:ext uri="{9D8B030D-6E8A-4147-A177-3AD203B41FA5}">
                      <a16:colId xmlns:a16="http://schemas.microsoft.com/office/drawing/2014/main" xmlns="" val="20004"/>
                    </a:ext>
                  </a:extLst>
                </a:gridCol>
              </a:tblGrid>
              <a:tr h="617220">
                <a:tc>
                  <a:txBody>
                    <a:bodyPr/>
                    <a:lstStyle/>
                    <a:p>
                      <a:pPr algn="ctr">
                        <a:lnSpc>
                          <a:spcPct val="115000"/>
                        </a:lnSpc>
                        <a:spcAft>
                          <a:spcPts val="1000"/>
                        </a:spcAft>
                      </a:pPr>
                      <a:r>
                        <a:rPr lang="el-GR" sz="1400" b="1" dirty="0">
                          <a:latin typeface="Calibri"/>
                          <a:ea typeface="Calibri"/>
                          <a:cs typeface="Times New Roman"/>
                        </a:rPr>
                        <a:t>Ημερομηνία υπογραφής</a:t>
                      </a:r>
                      <a:r>
                        <a:rPr lang="el-GR" sz="1400" dirty="0">
                          <a:latin typeface="Calibri"/>
                          <a:ea typeface="Calibri"/>
                          <a:cs typeface="Times New Roman"/>
                        </a:rPr>
                        <a:t> </a:t>
                      </a:r>
                    </a:p>
                  </a:txBody>
                  <a:tcPr marL="32494" marR="32494" marT="356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00000"/>
                        </a:lnSpc>
                        <a:spcAft>
                          <a:spcPts val="1000"/>
                        </a:spcAft>
                      </a:pPr>
                      <a:r>
                        <a:rPr lang="el-GR" sz="1400" b="1" dirty="0">
                          <a:latin typeface="Calibri"/>
                          <a:ea typeface="Calibri"/>
                          <a:cs typeface="Times New Roman"/>
                        </a:rPr>
                        <a:t>Ημερομηνία θέσης </a:t>
                      </a:r>
                    </a:p>
                    <a:p>
                      <a:pPr algn="ctr">
                        <a:lnSpc>
                          <a:spcPct val="100000"/>
                        </a:lnSpc>
                        <a:spcAft>
                          <a:spcPts val="1000"/>
                        </a:spcAft>
                      </a:pPr>
                      <a:r>
                        <a:rPr lang="el-GR" sz="1400" b="1" dirty="0">
                          <a:latin typeface="Calibri"/>
                          <a:ea typeface="Calibri"/>
                          <a:cs typeface="Times New Roman"/>
                        </a:rPr>
                        <a:t>σε ισχύ</a:t>
                      </a:r>
                      <a:r>
                        <a:rPr lang="el-GR" sz="1400" dirty="0">
                          <a:latin typeface="Calibri"/>
                          <a:ea typeface="Calibri"/>
                          <a:cs typeface="Times New Roman"/>
                        </a:rPr>
                        <a:t> </a:t>
                      </a:r>
                    </a:p>
                  </a:txBody>
                  <a:tcPr marL="32494" marR="32494" marT="356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1400" b="1" dirty="0">
                          <a:latin typeface="Calibri"/>
                          <a:ea typeface="Calibri"/>
                          <a:cs typeface="Times New Roman"/>
                        </a:rPr>
                        <a:t>Τόπος υπογραφής</a:t>
                      </a:r>
                      <a:r>
                        <a:rPr lang="el-GR" sz="1400" dirty="0">
                          <a:latin typeface="Calibri"/>
                          <a:ea typeface="Calibri"/>
                          <a:cs typeface="Times New Roman"/>
                        </a:rPr>
                        <a:t> </a:t>
                      </a:r>
                    </a:p>
                  </a:txBody>
                  <a:tcPr marL="32494" marR="32494" marT="356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pPr algn="ctr">
                        <a:lnSpc>
                          <a:spcPct val="115000"/>
                        </a:lnSpc>
                        <a:spcAft>
                          <a:spcPts val="1000"/>
                        </a:spcAft>
                      </a:pPr>
                      <a:r>
                        <a:rPr lang="el-GR" sz="1400" b="1" dirty="0">
                          <a:latin typeface="Calibri"/>
                          <a:ea typeface="Calibri"/>
                          <a:cs typeface="Times New Roman"/>
                        </a:rPr>
                        <a:t>Ονομασία Συνθήκης</a:t>
                      </a:r>
                      <a:r>
                        <a:rPr lang="el-GR" sz="1400" dirty="0">
                          <a:latin typeface="Calibri"/>
                          <a:ea typeface="Calibri"/>
                          <a:cs typeface="Times New Roman"/>
                        </a:rPr>
                        <a:t> </a:t>
                      </a:r>
                    </a:p>
                  </a:txBody>
                  <a:tcPr marL="32494" marR="32494" marT="3561"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xmlns="" val="10000"/>
                  </a:ext>
                </a:extLst>
              </a:tr>
              <a:tr h="617220">
                <a:tc>
                  <a:txBody>
                    <a:bodyPr/>
                    <a:lstStyle/>
                    <a:p>
                      <a:pPr>
                        <a:lnSpc>
                          <a:spcPct val="115000"/>
                        </a:lnSpc>
                        <a:spcAft>
                          <a:spcPts val="1000"/>
                        </a:spcAft>
                      </a:pPr>
                      <a:r>
                        <a:rPr lang="en-GB" sz="1400" dirty="0">
                          <a:latin typeface="Calibri"/>
                          <a:ea typeface="Calibri"/>
                          <a:cs typeface="Times New Roman"/>
                        </a:rPr>
                        <a:t>18 </a:t>
                      </a:r>
                      <a:r>
                        <a:rPr lang="el-GR" sz="1400" dirty="0">
                          <a:latin typeface="Calibri"/>
                          <a:ea typeface="Calibri"/>
                          <a:cs typeface="Times New Roman"/>
                        </a:rPr>
                        <a:t>Απριλίου</a:t>
                      </a:r>
                      <a:r>
                        <a:rPr lang="en-GB" sz="1400" dirty="0">
                          <a:latin typeface="Calibri"/>
                          <a:ea typeface="Calibri"/>
                          <a:cs typeface="Times New Roman"/>
                        </a:rPr>
                        <a:t> 1951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23 </a:t>
                      </a:r>
                      <a:r>
                        <a:rPr lang="el-GR" sz="1400" dirty="0">
                          <a:latin typeface="Calibri"/>
                          <a:ea typeface="Calibri"/>
                          <a:cs typeface="Times New Roman"/>
                        </a:rPr>
                        <a:t>Ιουλίου</a:t>
                      </a:r>
                      <a:r>
                        <a:rPr lang="en-GB" sz="1400" dirty="0">
                          <a:latin typeface="Calibri"/>
                          <a:ea typeface="Calibri"/>
                          <a:cs typeface="Times New Roman"/>
                        </a:rPr>
                        <a:t> 1952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Παρίσι</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Συνθήκη περί ιδρύσεως της Ευρωπαϊκής Κοινότητας Άνθρακα και Χάλυβα </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1000"/>
                        </a:spcAft>
                      </a:pPr>
                      <a:r>
                        <a:rPr lang="el-GR" sz="1400" dirty="0">
                          <a:latin typeface="Calibri"/>
                          <a:ea typeface="Calibri"/>
                          <a:cs typeface="Times New Roman"/>
                        </a:rPr>
                        <a:t>Ιδρυτικές Συνθήκες</a:t>
                      </a:r>
                    </a:p>
                  </a:txBody>
                  <a:tcPr marL="32494" marR="32494" marT="3561"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17220">
                <a:tc>
                  <a:txBody>
                    <a:bodyPr/>
                    <a:lstStyle/>
                    <a:p>
                      <a:pPr>
                        <a:lnSpc>
                          <a:spcPct val="115000"/>
                        </a:lnSpc>
                        <a:spcAft>
                          <a:spcPts val="1000"/>
                        </a:spcAft>
                      </a:pPr>
                      <a:r>
                        <a:rPr lang="en-GB" sz="1400" dirty="0">
                          <a:latin typeface="Calibri"/>
                          <a:ea typeface="Calibri"/>
                          <a:cs typeface="Times New Roman"/>
                        </a:rPr>
                        <a:t>25 </a:t>
                      </a:r>
                      <a:r>
                        <a:rPr lang="el-GR" sz="1400" dirty="0">
                          <a:latin typeface="Calibri"/>
                          <a:ea typeface="Calibri"/>
                          <a:cs typeface="Times New Roman"/>
                        </a:rPr>
                        <a:t>Μαρτίου</a:t>
                      </a:r>
                      <a:r>
                        <a:rPr lang="en-GB" sz="1400" dirty="0">
                          <a:latin typeface="Calibri"/>
                          <a:ea typeface="Calibri"/>
                          <a:cs typeface="Times New Roman"/>
                        </a:rPr>
                        <a:t> 1957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Ιανουαρίου</a:t>
                      </a:r>
                      <a:r>
                        <a:rPr lang="en-GB" sz="1400" dirty="0">
                          <a:latin typeface="Calibri"/>
                          <a:ea typeface="Calibri"/>
                          <a:cs typeface="Times New Roman"/>
                        </a:rPr>
                        <a:t> 1958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Ρώμη</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Συνθήκη για την Ευρωπαϊκή Κοινότητα Ατομικής Ενέργειας (Ευρατόμ) </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2"/>
                  </a:ext>
                </a:extLst>
              </a:tr>
              <a:tr h="617220">
                <a:tc>
                  <a:txBody>
                    <a:bodyPr/>
                    <a:lstStyle/>
                    <a:p>
                      <a:pPr>
                        <a:lnSpc>
                          <a:spcPct val="115000"/>
                        </a:lnSpc>
                        <a:spcAft>
                          <a:spcPts val="1000"/>
                        </a:spcAft>
                      </a:pPr>
                      <a:r>
                        <a:rPr lang="en-GB" sz="1400" b="1" dirty="0">
                          <a:solidFill>
                            <a:srgbClr val="0070C0"/>
                          </a:solidFill>
                          <a:latin typeface="Calibri"/>
                          <a:ea typeface="Calibri"/>
                          <a:cs typeface="Times New Roman"/>
                        </a:rPr>
                        <a:t>25 </a:t>
                      </a:r>
                      <a:r>
                        <a:rPr lang="el-GR" sz="1400" b="1" dirty="0">
                          <a:solidFill>
                            <a:srgbClr val="0070C0"/>
                          </a:solidFill>
                          <a:latin typeface="Calibri"/>
                          <a:ea typeface="Calibri"/>
                          <a:cs typeface="Times New Roman"/>
                        </a:rPr>
                        <a:t>Μαρτίου</a:t>
                      </a:r>
                      <a:r>
                        <a:rPr lang="en-GB" sz="1400" b="1" dirty="0">
                          <a:solidFill>
                            <a:srgbClr val="0070C0"/>
                          </a:solidFill>
                          <a:latin typeface="Calibri"/>
                          <a:ea typeface="Calibri"/>
                          <a:cs typeface="Times New Roman"/>
                        </a:rPr>
                        <a:t> 1957 </a:t>
                      </a:r>
                      <a:endParaRPr lang="el-GR" sz="1400" b="1" dirty="0">
                        <a:solidFill>
                          <a:srgbClr val="0070C0"/>
                        </a:solidFill>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b="1" dirty="0">
                          <a:solidFill>
                            <a:srgbClr val="0070C0"/>
                          </a:solidFill>
                          <a:latin typeface="Calibri"/>
                          <a:ea typeface="Calibri"/>
                          <a:cs typeface="Times New Roman"/>
                        </a:rPr>
                        <a:t>1 </a:t>
                      </a:r>
                      <a:r>
                        <a:rPr lang="el-GR" sz="1400" b="1" dirty="0">
                          <a:solidFill>
                            <a:srgbClr val="0070C0"/>
                          </a:solidFill>
                          <a:latin typeface="Calibri"/>
                          <a:ea typeface="Calibri"/>
                          <a:cs typeface="Times New Roman"/>
                        </a:rPr>
                        <a:t>Ιανουαρίου</a:t>
                      </a:r>
                      <a:r>
                        <a:rPr lang="en-GB" sz="1400" b="1" dirty="0">
                          <a:solidFill>
                            <a:srgbClr val="0070C0"/>
                          </a:solidFill>
                          <a:latin typeface="Calibri"/>
                          <a:ea typeface="Calibri"/>
                          <a:cs typeface="Times New Roman"/>
                        </a:rPr>
                        <a:t> 1958 </a:t>
                      </a:r>
                      <a:endParaRPr lang="el-GR" sz="1400" b="1" dirty="0">
                        <a:solidFill>
                          <a:srgbClr val="0070C0"/>
                        </a:solidFill>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b="1" dirty="0">
                          <a:solidFill>
                            <a:srgbClr val="0070C0"/>
                          </a:solidFill>
                          <a:latin typeface="Calibri"/>
                          <a:ea typeface="Calibri"/>
                          <a:cs typeface="Times New Roman"/>
                        </a:rPr>
                        <a:t>Ρώμη</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b="1" dirty="0">
                          <a:solidFill>
                            <a:srgbClr val="0070C0"/>
                          </a:solidFill>
                          <a:latin typeface="Calibri"/>
                          <a:ea typeface="Calibri"/>
                          <a:cs typeface="Times New Roman"/>
                        </a:rPr>
                        <a:t>Συνθήκη για την Ευρωπαϊκή Οικονομική Κοινότητα (ΕΟΚ)</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3"/>
                  </a:ext>
                </a:extLst>
              </a:tr>
              <a:tr h="617220">
                <a:tc>
                  <a:txBody>
                    <a:bodyPr/>
                    <a:lstStyle/>
                    <a:p>
                      <a:pPr>
                        <a:lnSpc>
                          <a:spcPct val="115000"/>
                        </a:lnSpc>
                        <a:spcAft>
                          <a:spcPts val="1000"/>
                        </a:spcAft>
                      </a:pPr>
                      <a:r>
                        <a:rPr lang="en-GB" sz="1400" dirty="0">
                          <a:latin typeface="Calibri"/>
                          <a:ea typeface="Calibri"/>
                          <a:cs typeface="Times New Roman"/>
                        </a:rPr>
                        <a:t>8 </a:t>
                      </a:r>
                      <a:r>
                        <a:rPr lang="el-GR" sz="1400" dirty="0">
                          <a:latin typeface="Calibri"/>
                          <a:ea typeface="Calibri"/>
                          <a:cs typeface="Times New Roman"/>
                        </a:rPr>
                        <a:t>Απριλίου</a:t>
                      </a:r>
                      <a:r>
                        <a:rPr lang="en-GB" sz="1400" dirty="0">
                          <a:latin typeface="Calibri"/>
                          <a:ea typeface="Calibri"/>
                          <a:cs typeface="Times New Roman"/>
                        </a:rPr>
                        <a:t> 1965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Ιουλίου</a:t>
                      </a:r>
                      <a:r>
                        <a:rPr lang="en-GB" sz="1400" dirty="0">
                          <a:latin typeface="Calibri"/>
                          <a:ea typeface="Calibri"/>
                          <a:cs typeface="Times New Roman"/>
                        </a:rPr>
                        <a:t> 1967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Βρυξέλλες</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a:t>
                      </a:r>
                      <a:r>
                        <a:rPr lang="en-GB" sz="1400" dirty="0">
                          <a:latin typeface="Calibri"/>
                          <a:ea typeface="Calibri"/>
                          <a:cs typeface="Times New Roman"/>
                        </a:rPr>
                        <a:t>Συνθήκη </a:t>
                      </a:r>
                      <a:r>
                        <a:rPr lang="el-GR" sz="1400" dirty="0">
                          <a:latin typeface="Calibri"/>
                          <a:ea typeface="Calibri"/>
                          <a:cs typeface="Times New Roman"/>
                        </a:rPr>
                        <a:t>Σ</a:t>
                      </a:r>
                      <a:r>
                        <a:rPr lang="en-GB" sz="1400" dirty="0">
                          <a:latin typeface="Calibri"/>
                          <a:ea typeface="Calibri"/>
                          <a:cs typeface="Times New Roman"/>
                        </a:rPr>
                        <a:t>υγχωνεύσεως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lnSpc>
                          <a:spcPct val="115000"/>
                        </a:lnSpc>
                        <a:spcAft>
                          <a:spcPts val="1000"/>
                        </a:spcAft>
                      </a:pPr>
                      <a:r>
                        <a:rPr lang="el-GR" sz="1400" dirty="0">
                          <a:latin typeface="Calibri"/>
                          <a:ea typeface="Calibri"/>
                          <a:cs typeface="Times New Roman"/>
                        </a:rPr>
                        <a:t>Τροποποιητικές Συνθήκες </a:t>
                      </a:r>
                    </a:p>
                  </a:txBody>
                  <a:tcPr marL="32494" marR="32494" marT="3561"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17220">
                <a:tc>
                  <a:txBody>
                    <a:bodyPr/>
                    <a:lstStyle/>
                    <a:p>
                      <a:pPr>
                        <a:lnSpc>
                          <a:spcPct val="115000"/>
                        </a:lnSpc>
                        <a:spcAft>
                          <a:spcPts val="1000"/>
                        </a:spcAft>
                      </a:pPr>
                      <a:r>
                        <a:rPr lang="en-GB" sz="1400" b="1" dirty="0">
                          <a:solidFill>
                            <a:srgbClr val="0070C0"/>
                          </a:solidFill>
                          <a:latin typeface="Calibri"/>
                          <a:ea typeface="Calibri"/>
                          <a:cs typeface="Times New Roman"/>
                        </a:rPr>
                        <a:t>17 </a:t>
                      </a:r>
                      <a:r>
                        <a:rPr lang="el-GR" sz="1400" b="1" dirty="0">
                          <a:solidFill>
                            <a:srgbClr val="0070C0"/>
                          </a:solidFill>
                          <a:latin typeface="Calibri"/>
                          <a:ea typeface="Calibri"/>
                          <a:cs typeface="Times New Roman"/>
                        </a:rPr>
                        <a:t>και</a:t>
                      </a:r>
                      <a:r>
                        <a:rPr lang="en-GB" sz="1400" b="1" dirty="0">
                          <a:solidFill>
                            <a:srgbClr val="0070C0"/>
                          </a:solidFill>
                          <a:latin typeface="Calibri"/>
                          <a:ea typeface="Calibri"/>
                          <a:cs typeface="Times New Roman"/>
                        </a:rPr>
                        <a:t> 28 </a:t>
                      </a:r>
                      <a:r>
                        <a:rPr lang="el-GR" sz="1400" b="1" dirty="0">
                          <a:solidFill>
                            <a:srgbClr val="0070C0"/>
                          </a:solidFill>
                          <a:latin typeface="Calibri"/>
                          <a:ea typeface="Calibri"/>
                          <a:cs typeface="Times New Roman"/>
                        </a:rPr>
                        <a:t>Φεβρουαρίου</a:t>
                      </a:r>
                      <a:r>
                        <a:rPr lang="en-GB" sz="1400" b="1" dirty="0">
                          <a:solidFill>
                            <a:srgbClr val="0070C0"/>
                          </a:solidFill>
                          <a:latin typeface="Calibri"/>
                          <a:ea typeface="Calibri"/>
                          <a:cs typeface="Times New Roman"/>
                        </a:rPr>
                        <a:t> 1986 </a:t>
                      </a:r>
                      <a:endParaRPr lang="el-GR" sz="1400" b="1" dirty="0">
                        <a:solidFill>
                          <a:srgbClr val="0070C0"/>
                        </a:solidFill>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b="1" dirty="0">
                          <a:solidFill>
                            <a:srgbClr val="0070C0"/>
                          </a:solidFill>
                          <a:latin typeface="Calibri"/>
                          <a:ea typeface="Calibri"/>
                          <a:cs typeface="Times New Roman"/>
                        </a:rPr>
                        <a:t>1</a:t>
                      </a:r>
                      <a:r>
                        <a:rPr lang="el-GR" sz="1400" b="1" dirty="0">
                          <a:solidFill>
                            <a:srgbClr val="0070C0"/>
                          </a:solidFill>
                          <a:latin typeface="Calibri"/>
                          <a:ea typeface="Calibri"/>
                          <a:cs typeface="Times New Roman"/>
                        </a:rPr>
                        <a:t> Ιουλίου</a:t>
                      </a:r>
                      <a:r>
                        <a:rPr lang="en-GB" sz="1400" b="1" dirty="0">
                          <a:solidFill>
                            <a:srgbClr val="0070C0"/>
                          </a:solidFill>
                          <a:latin typeface="Calibri"/>
                          <a:ea typeface="Calibri"/>
                          <a:cs typeface="Times New Roman"/>
                        </a:rPr>
                        <a:t> 1987 </a:t>
                      </a:r>
                      <a:endParaRPr lang="el-GR" sz="1400" b="1" dirty="0">
                        <a:solidFill>
                          <a:srgbClr val="0070C0"/>
                        </a:solidFill>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b="1" dirty="0">
                          <a:solidFill>
                            <a:srgbClr val="0070C0"/>
                          </a:solidFill>
                          <a:latin typeface="Calibri"/>
                          <a:ea typeface="Calibri"/>
                          <a:cs typeface="Times New Roman"/>
                        </a:rPr>
                        <a:t>Λουξεμβούργο και Χάγη</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b="1" dirty="0">
                          <a:solidFill>
                            <a:srgbClr val="0070C0"/>
                          </a:solidFill>
                          <a:latin typeface="Calibri"/>
                          <a:ea typeface="Calibri"/>
                          <a:cs typeface="Times New Roman"/>
                        </a:rPr>
                        <a:t>Ενιαία Ευρωπαϊκή Πράξη (ΕΕΠ) </a:t>
                      </a:r>
                      <a:endParaRPr lang="el-GR" sz="1400" b="1" dirty="0">
                        <a:solidFill>
                          <a:srgbClr val="0070C0"/>
                        </a:solidFill>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5"/>
                  </a:ext>
                </a:extLst>
              </a:tr>
              <a:tr h="617220">
                <a:tc>
                  <a:txBody>
                    <a:bodyPr/>
                    <a:lstStyle/>
                    <a:p>
                      <a:pPr>
                        <a:lnSpc>
                          <a:spcPct val="115000"/>
                        </a:lnSpc>
                        <a:spcAft>
                          <a:spcPts val="1000"/>
                        </a:spcAft>
                      </a:pPr>
                      <a:r>
                        <a:rPr lang="en-GB" sz="1400" dirty="0">
                          <a:latin typeface="Calibri"/>
                          <a:ea typeface="Calibri"/>
                          <a:cs typeface="Times New Roman"/>
                        </a:rPr>
                        <a:t>7 </a:t>
                      </a:r>
                      <a:r>
                        <a:rPr lang="el-GR" sz="1400" dirty="0">
                          <a:latin typeface="Calibri"/>
                          <a:ea typeface="Calibri"/>
                          <a:cs typeface="Times New Roman"/>
                        </a:rPr>
                        <a:t>Φεβρουαρίου</a:t>
                      </a:r>
                      <a:r>
                        <a:rPr lang="en-GB" sz="1400" dirty="0">
                          <a:latin typeface="Calibri"/>
                          <a:ea typeface="Calibri"/>
                          <a:cs typeface="Times New Roman"/>
                        </a:rPr>
                        <a:t> 1992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Νοεμβρίου</a:t>
                      </a:r>
                      <a:r>
                        <a:rPr lang="en-GB" sz="1400" dirty="0">
                          <a:latin typeface="Calibri"/>
                          <a:ea typeface="Calibri"/>
                          <a:cs typeface="Times New Roman"/>
                        </a:rPr>
                        <a:t> 1993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Μάαστριχτ</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Συνθήκη για την Ευρωπαϊκή Ένωση</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6"/>
                  </a:ext>
                </a:extLst>
              </a:tr>
              <a:tr h="617220">
                <a:tc>
                  <a:txBody>
                    <a:bodyPr/>
                    <a:lstStyle/>
                    <a:p>
                      <a:pPr>
                        <a:lnSpc>
                          <a:spcPct val="115000"/>
                        </a:lnSpc>
                        <a:spcAft>
                          <a:spcPts val="1000"/>
                        </a:spcAft>
                      </a:pPr>
                      <a:r>
                        <a:rPr lang="en-GB" sz="1400" dirty="0">
                          <a:latin typeface="Calibri"/>
                          <a:ea typeface="Calibri"/>
                          <a:cs typeface="Times New Roman"/>
                        </a:rPr>
                        <a:t>2 </a:t>
                      </a:r>
                      <a:r>
                        <a:rPr lang="el-GR" sz="1400" dirty="0">
                          <a:latin typeface="Calibri"/>
                          <a:ea typeface="Calibri"/>
                          <a:cs typeface="Times New Roman"/>
                        </a:rPr>
                        <a:t>Φεβρουαρίου</a:t>
                      </a:r>
                      <a:r>
                        <a:rPr lang="en-GB" sz="1400" dirty="0">
                          <a:latin typeface="Calibri"/>
                          <a:ea typeface="Calibri"/>
                          <a:cs typeface="Times New Roman"/>
                        </a:rPr>
                        <a:t> 1997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Μαΐου</a:t>
                      </a:r>
                      <a:r>
                        <a:rPr lang="en-GB" sz="1400" dirty="0">
                          <a:latin typeface="Calibri"/>
                          <a:ea typeface="Calibri"/>
                          <a:cs typeface="Times New Roman"/>
                        </a:rPr>
                        <a:t>1999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Άμστερνταμ</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a:t>
                      </a:r>
                      <a:r>
                        <a:rPr lang="en-GB" sz="1400" dirty="0">
                          <a:latin typeface="Calibri"/>
                          <a:ea typeface="Calibri"/>
                          <a:cs typeface="Times New Roman"/>
                        </a:rPr>
                        <a:t>Συνθήκη του Άμστερνταμ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7"/>
                  </a:ext>
                </a:extLst>
              </a:tr>
              <a:tr h="617220">
                <a:tc>
                  <a:txBody>
                    <a:bodyPr/>
                    <a:lstStyle/>
                    <a:p>
                      <a:pPr>
                        <a:lnSpc>
                          <a:spcPct val="115000"/>
                        </a:lnSpc>
                        <a:spcAft>
                          <a:spcPts val="1000"/>
                        </a:spcAft>
                      </a:pPr>
                      <a:r>
                        <a:rPr lang="en-GB" sz="1400" dirty="0">
                          <a:latin typeface="Calibri"/>
                          <a:ea typeface="Calibri"/>
                          <a:cs typeface="Times New Roman"/>
                        </a:rPr>
                        <a:t>26 </a:t>
                      </a:r>
                      <a:r>
                        <a:rPr lang="el-GR" sz="1400" dirty="0">
                          <a:latin typeface="Calibri"/>
                          <a:ea typeface="Calibri"/>
                          <a:cs typeface="Times New Roman"/>
                        </a:rPr>
                        <a:t>Φεβρουαρίου</a:t>
                      </a:r>
                      <a:r>
                        <a:rPr lang="en-GB" sz="1400" dirty="0">
                          <a:latin typeface="Calibri"/>
                          <a:ea typeface="Calibri"/>
                          <a:cs typeface="Times New Roman"/>
                        </a:rPr>
                        <a:t> 2001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 </a:t>
                      </a:r>
                      <a:r>
                        <a:rPr lang="el-GR" sz="1400" dirty="0">
                          <a:latin typeface="Calibri"/>
                          <a:ea typeface="Calibri"/>
                          <a:cs typeface="Times New Roman"/>
                        </a:rPr>
                        <a:t>Φεβρουαρίου</a:t>
                      </a:r>
                      <a:r>
                        <a:rPr lang="en-GB" sz="1400" dirty="0">
                          <a:latin typeface="Calibri"/>
                          <a:ea typeface="Calibri"/>
                          <a:cs typeface="Times New Roman"/>
                        </a:rPr>
                        <a:t> 2003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Νίκαια</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a:t>
                      </a:r>
                      <a:r>
                        <a:rPr lang="en-GB" sz="1400" dirty="0">
                          <a:latin typeface="Calibri"/>
                          <a:ea typeface="Calibri"/>
                          <a:cs typeface="Times New Roman"/>
                        </a:rPr>
                        <a:t>Συνθήκη της Νίκαιας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8"/>
                  </a:ext>
                </a:extLst>
              </a:tr>
              <a:tr h="617220">
                <a:tc>
                  <a:txBody>
                    <a:bodyPr/>
                    <a:lstStyle/>
                    <a:p>
                      <a:pPr>
                        <a:lnSpc>
                          <a:spcPct val="115000"/>
                        </a:lnSpc>
                        <a:spcAft>
                          <a:spcPts val="1000"/>
                        </a:spcAft>
                      </a:pPr>
                      <a:r>
                        <a:rPr lang="en-GB" sz="1400" dirty="0">
                          <a:latin typeface="Calibri"/>
                          <a:ea typeface="Calibri"/>
                          <a:cs typeface="Times New Roman"/>
                        </a:rPr>
                        <a:t>13 Δεκεμβρίου 2007 </a:t>
                      </a:r>
                      <a:endParaRPr lang="el-GR" sz="1400" dirty="0">
                        <a:latin typeface="Calibri"/>
                        <a:ea typeface="Calibri"/>
                        <a:cs typeface="Times New Roman"/>
                      </a:endParaRPr>
                    </a:p>
                  </a:txBody>
                  <a:tcPr marL="32494" marR="32494" marT="3561"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1000"/>
                        </a:spcAft>
                      </a:pPr>
                      <a:r>
                        <a:rPr lang="en-GB" sz="1400" dirty="0">
                          <a:latin typeface="Calibri"/>
                          <a:ea typeface="Calibri"/>
                          <a:cs typeface="Times New Roman"/>
                        </a:rPr>
                        <a:t>1η Δεκεμβρίου 2009 </a:t>
                      </a:r>
                      <a:endParaRPr lang="el-GR" sz="1400" dirty="0">
                        <a:latin typeface="Calibri"/>
                        <a:ea typeface="Calibri"/>
                        <a:cs typeface="Times New Roman"/>
                      </a:endParaRP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Λισαβόνα</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15000"/>
                        </a:lnSpc>
                        <a:spcAft>
                          <a:spcPts val="1000"/>
                        </a:spcAft>
                      </a:pPr>
                      <a:r>
                        <a:rPr lang="el-GR" sz="1400" dirty="0">
                          <a:latin typeface="Calibri"/>
                          <a:ea typeface="Calibri"/>
                          <a:cs typeface="Times New Roman"/>
                        </a:rPr>
                        <a:t>Η Συνθήκη της Λισαβόνας</a:t>
                      </a:r>
                    </a:p>
                  </a:txBody>
                  <a:tcPr marL="32494" marR="32494" marT="35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l-GR"/>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237087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Image result for map of eur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09" y="64655"/>
            <a:ext cx="11905673" cy="656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0385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l-GR" dirty="0"/>
              <a:t>Ανόθευτος ανταγωνισμός</a:t>
            </a:r>
            <a:endParaRPr lang="en-GB" dirty="0"/>
          </a:p>
        </p:txBody>
      </p:sp>
      <p:sp>
        <p:nvSpPr>
          <p:cNvPr id="5" name="Content Placeholder 4"/>
          <p:cNvSpPr>
            <a:spLocks noGrp="1"/>
          </p:cNvSpPr>
          <p:nvPr>
            <p:ph idx="1"/>
          </p:nvPr>
        </p:nvSpPr>
        <p:spPr/>
        <p:txBody>
          <a:bodyPr/>
          <a:lstStyle/>
          <a:p>
            <a:pPr marL="0" indent="0" algn="ctr">
              <a:buNone/>
            </a:pPr>
            <a:r>
              <a:rPr lang="el-GR" sz="4000" dirty="0">
                <a:latin typeface="+mj-lt"/>
              </a:rPr>
              <a:t>Απειλές απο </a:t>
            </a:r>
          </a:p>
          <a:p>
            <a:pPr marL="0" indent="0" algn="ctr">
              <a:buNone/>
            </a:pPr>
            <a:endParaRPr lang="el-GR" dirty="0">
              <a:latin typeface="+mj-lt"/>
            </a:endParaRPr>
          </a:p>
          <a:p>
            <a:pPr marL="0" indent="0">
              <a:buNone/>
            </a:pPr>
            <a:r>
              <a:rPr lang="el-GR" dirty="0">
                <a:latin typeface="+mj-lt"/>
              </a:rPr>
              <a:t>    Ιδιώτες                                                                             Κράτη</a:t>
            </a:r>
          </a:p>
          <a:p>
            <a:pPr marL="0" indent="0">
              <a:buNone/>
            </a:pPr>
            <a:r>
              <a:rPr lang="el-GR" dirty="0">
                <a:latin typeface="+mj-lt"/>
              </a:rPr>
              <a:t> </a:t>
            </a:r>
            <a:endParaRPr lang="en-GB" dirty="0">
              <a:latin typeface="+mj-lt"/>
            </a:endParaRPr>
          </a:p>
        </p:txBody>
      </p:sp>
      <p:cxnSp>
        <p:nvCxnSpPr>
          <p:cNvPr id="7" name="Straight Arrow Connector 6"/>
          <p:cNvCxnSpPr/>
          <p:nvPr/>
        </p:nvCxnSpPr>
        <p:spPr>
          <a:xfrm flipH="1">
            <a:off x="2343705" y="2352583"/>
            <a:ext cx="2601157" cy="683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306322" y="2352583"/>
            <a:ext cx="1455939" cy="701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AutoShape 2" descr="Image result for human"/>
          <p:cNvSpPr>
            <a:spLocks noChangeAspect="1" noChangeArrowheads="1"/>
          </p:cNvSpPr>
          <p:nvPr/>
        </p:nvSpPr>
        <p:spPr bwMode="auto">
          <a:xfrm flipV="1">
            <a:off x="155575" y="160338"/>
            <a:ext cx="2356806" cy="40476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3" name="Picture 12" descr="Image result for huma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709024"/>
            <a:ext cx="1820788" cy="1555433"/>
          </a:xfrm>
          <a:prstGeom prst="rect">
            <a:avLst/>
          </a:prstGeom>
          <a:noFill/>
          <a:ln>
            <a:noFill/>
          </a:ln>
        </p:spPr>
      </p:pic>
      <p:pic>
        <p:nvPicPr>
          <p:cNvPr id="14" name="Picture 13" descr="Related image"/>
          <p:cNvPicPr/>
          <p:nvPr/>
        </p:nvPicPr>
        <p:blipFill>
          <a:blip r:embed="rId3">
            <a:extLst>
              <a:ext uri="{28A0092B-C50C-407E-A947-70E740481C1C}">
                <a14:useLocalDpi xmlns:a14="http://schemas.microsoft.com/office/drawing/2010/main" val="0"/>
              </a:ext>
            </a:extLst>
          </a:blip>
          <a:srcRect/>
          <a:stretch>
            <a:fillRect/>
          </a:stretch>
        </p:blipFill>
        <p:spPr bwMode="auto">
          <a:xfrm>
            <a:off x="7728752" y="3474545"/>
            <a:ext cx="2595978" cy="2988399"/>
          </a:xfrm>
          <a:prstGeom prst="rect">
            <a:avLst/>
          </a:prstGeom>
          <a:noFill/>
          <a:ln>
            <a:noFill/>
          </a:ln>
        </p:spPr>
      </p:pic>
    </p:spTree>
    <p:extLst>
      <p:ext uri="{BB962C8B-B14F-4D97-AF65-F5344CB8AC3E}">
        <p14:creationId xmlns:p14="http://schemas.microsoft.com/office/powerpoint/2010/main" val="3999841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l-GR" dirty="0"/>
              <a:t>Ανόθευτος ανταγωνισμός (</a:t>
            </a:r>
            <a:r>
              <a:rPr lang="el-GR" dirty="0">
                <a:latin typeface="+mj-lt"/>
              </a:rPr>
              <a:t>Ιδιώτες)</a:t>
            </a:r>
            <a:endParaRPr lang="en-GB" dirty="0"/>
          </a:p>
        </p:txBody>
      </p:sp>
      <p:sp>
        <p:nvSpPr>
          <p:cNvPr id="12" name="AutoShape 2" descr="Image result for human"/>
          <p:cNvSpPr>
            <a:spLocks noChangeAspect="1" noChangeArrowheads="1"/>
          </p:cNvSpPr>
          <p:nvPr/>
        </p:nvSpPr>
        <p:spPr bwMode="auto">
          <a:xfrm flipV="1">
            <a:off x="155575" y="160338"/>
            <a:ext cx="2356806" cy="40476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9" name="Picture 2" descr="Image result for map of gree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978" y="2405000"/>
            <a:ext cx="3116911" cy="311691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cyprus physical m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6376" y="2405000"/>
            <a:ext cx="4089854" cy="272801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Image result for simple airplane draw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2254" y="4724318"/>
            <a:ext cx="2093103" cy="1569828"/>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Image result for simple airplane drawing"/>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a:stretch>
            <a:fillRect/>
          </a:stretch>
        </p:blipFill>
        <p:spPr bwMode="auto">
          <a:xfrm>
            <a:off x="4528608" y="2405000"/>
            <a:ext cx="1676403" cy="838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074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l-GR" dirty="0"/>
              <a:t>Ανόθευτος ανταγωνισμός (</a:t>
            </a:r>
            <a:r>
              <a:rPr lang="el-GR" dirty="0">
                <a:latin typeface="+mj-lt"/>
              </a:rPr>
              <a:t>Κράτος)</a:t>
            </a:r>
            <a:endParaRPr lang="en-GB" dirty="0"/>
          </a:p>
        </p:txBody>
      </p:sp>
      <p:sp>
        <p:nvSpPr>
          <p:cNvPr id="12" name="AutoShape 2" descr="Image result for human"/>
          <p:cNvSpPr>
            <a:spLocks noChangeAspect="1" noChangeArrowheads="1"/>
          </p:cNvSpPr>
          <p:nvPr/>
        </p:nvSpPr>
        <p:spPr bwMode="auto">
          <a:xfrm flipV="1">
            <a:off x="155575" y="160338"/>
            <a:ext cx="2356806" cy="40476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9" name="Picture 2" descr="Image result for map of gree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978" y="2405000"/>
            <a:ext cx="3116911" cy="311691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cyprus physical m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6376" y="2405000"/>
            <a:ext cx="4089854" cy="272801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Image result for simple airplane draw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2254" y="4724318"/>
            <a:ext cx="2093103" cy="1569828"/>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Image result for simple airplane drawing"/>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a:stretch>
            <a:fillRect/>
          </a:stretch>
        </p:blipFill>
        <p:spPr bwMode="auto">
          <a:xfrm>
            <a:off x="4528608" y="2405000"/>
            <a:ext cx="1676403" cy="838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207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Κρατικές ενισχύσεις</a:t>
            </a:r>
            <a:endParaRPr lang="en-GB" dirty="0"/>
          </a:p>
        </p:txBody>
      </p:sp>
      <p:sp>
        <p:nvSpPr>
          <p:cNvPr id="3" name="Content Placeholder 2"/>
          <p:cNvSpPr>
            <a:spLocks noGrp="1"/>
          </p:cNvSpPr>
          <p:nvPr>
            <p:ph idx="1"/>
          </p:nvPr>
        </p:nvSpPr>
        <p:spPr/>
        <p:txBody>
          <a:bodyPr/>
          <a:lstStyle/>
          <a:p>
            <a:pPr marL="514350" indent="-514350" algn="just">
              <a:buAutoNum type="arabicPeriod"/>
            </a:pPr>
            <a:r>
              <a:rPr lang="el-GR" dirty="0">
                <a:latin typeface="+mj-lt"/>
              </a:rPr>
              <a:t>Αποτελούν παραδοσιακό μοχλό ρύθμιστικής παρέμβασης στην εθνική οικονομία.</a:t>
            </a:r>
          </a:p>
          <a:p>
            <a:pPr marL="514350" indent="-514350" algn="just">
              <a:buAutoNum type="arabicPeriod"/>
            </a:pPr>
            <a:endParaRPr lang="el-GR" dirty="0">
              <a:latin typeface="+mj-lt"/>
            </a:endParaRPr>
          </a:p>
        </p:txBody>
      </p:sp>
    </p:spTree>
    <p:extLst>
      <p:ext uri="{BB962C8B-B14F-4D97-AF65-F5344CB8AC3E}">
        <p14:creationId xmlns:p14="http://schemas.microsoft.com/office/powerpoint/2010/main" val="316812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Αντίστροφη Συλλογιστική Πορεία</a:t>
            </a:r>
            <a:endParaRPr lang="en-GB" dirty="0"/>
          </a:p>
        </p:txBody>
      </p:sp>
      <p:sp>
        <p:nvSpPr>
          <p:cNvPr id="3" name="Content Placeholder 2"/>
          <p:cNvSpPr>
            <a:spLocks noGrp="1"/>
          </p:cNvSpPr>
          <p:nvPr>
            <p:ph idx="1"/>
          </p:nvPr>
        </p:nvSpPr>
        <p:spPr>
          <a:xfrm>
            <a:off x="838200" y="1825625"/>
            <a:ext cx="4621567" cy="1334825"/>
          </a:xfrm>
        </p:spPr>
        <p:txBody>
          <a:bodyPr/>
          <a:lstStyle/>
          <a:p>
            <a:pPr marL="0" indent="0">
              <a:buNone/>
            </a:pPr>
            <a:r>
              <a:rPr lang="el-GR" dirty="0">
                <a:latin typeface="+mj-lt"/>
              </a:rPr>
              <a:t>Κρατικές ενισχύσεις</a:t>
            </a:r>
            <a:endParaRPr lang="en-GB" dirty="0">
              <a:latin typeface="+mj-lt"/>
            </a:endParaRPr>
          </a:p>
        </p:txBody>
      </p:sp>
      <p:cxnSp>
        <p:nvCxnSpPr>
          <p:cNvPr id="5" name="Straight Arrow Connector 4"/>
          <p:cNvCxnSpPr/>
          <p:nvPr/>
        </p:nvCxnSpPr>
        <p:spPr>
          <a:xfrm>
            <a:off x="3826275" y="2237173"/>
            <a:ext cx="1207364" cy="692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6785130" y="4070732"/>
            <a:ext cx="3885089" cy="1117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dirty="0">
                <a:latin typeface="+mj-lt"/>
              </a:rPr>
              <a:t>Κοινή αγορά</a:t>
            </a:r>
            <a:endParaRPr lang="en-GB" dirty="0">
              <a:latin typeface="+mj-lt"/>
            </a:endParaRPr>
          </a:p>
        </p:txBody>
      </p:sp>
      <p:cxnSp>
        <p:nvCxnSpPr>
          <p:cNvPr id="7" name="Straight Arrow Connector 6"/>
          <p:cNvCxnSpPr/>
          <p:nvPr/>
        </p:nvCxnSpPr>
        <p:spPr>
          <a:xfrm>
            <a:off x="6096000" y="3308519"/>
            <a:ext cx="1207364" cy="692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4388898" y="2929631"/>
            <a:ext cx="4621567" cy="13348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dirty="0">
                <a:latin typeface="+mj-lt"/>
              </a:rPr>
              <a:t>Ανόθευτος ανταγωνισμός</a:t>
            </a:r>
            <a:endParaRPr lang="en-GB" dirty="0">
              <a:latin typeface="+mj-lt"/>
            </a:endParaRPr>
          </a:p>
        </p:txBody>
      </p:sp>
      <p:cxnSp>
        <p:nvCxnSpPr>
          <p:cNvPr id="9" name="Straight Arrow Connector 8"/>
          <p:cNvCxnSpPr/>
          <p:nvPr/>
        </p:nvCxnSpPr>
        <p:spPr>
          <a:xfrm>
            <a:off x="8352407" y="4560593"/>
            <a:ext cx="10358" cy="844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Content Placeholder 2"/>
          <p:cNvSpPr txBox="1">
            <a:spLocks/>
          </p:cNvSpPr>
          <p:nvPr/>
        </p:nvSpPr>
        <p:spPr>
          <a:xfrm>
            <a:off x="6785130" y="5511520"/>
            <a:ext cx="3811479" cy="9516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dirty="0">
                <a:latin typeface="+mj-lt"/>
              </a:rPr>
              <a:t>Ιστορική εξέλιξη της ΕΕ</a:t>
            </a:r>
            <a:endParaRPr lang="en-GB" dirty="0">
              <a:latin typeface="+mj-lt"/>
            </a:endParaRPr>
          </a:p>
        </p:txBody>
      </p:sp>
      <p:cxnSp>
        <p:nvCxnSpPr>
          <p:cNvPr id="13" name="Straight Arrow Connector 12"/>
          <p:cNvCxnSpPr/>
          <p:nvPr/>
        </p:nvCxnSpPr>
        <p:spPr>
          <a:xfrm flipH="1">
            <a:off x="5566299" y="5779364"/>
            <a:ext cx="1133383" cy="8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Content Placeholder 2"/>
          <p:cNvSpPr txBox="1">
            <a:spLocks/>
          </p:cNvSpPr>
          <p:nvPr/>
        </p:nvSpPr>
        <p:spPr>
          <a:xfrm>
            <a:off x="590921" y="5593854"/>
            <a:ext cx="4932654" cy="7869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l-GR" dirty="0">
                <a:latin typeface="+mj-lt"/>
              </a:rPr>
              <a:t>Στάδια Διακρατικής Συνεργασίας</a:t>
            </a:r>
            <a:endParaRPr lang="en-GB" dirty="0">
              <a:latin typeface="+mj-lt"/>
            </a:endParaRPr>
          </a:p>
        </p:txBody>
      </p:sp>
    </p:spTree>
    <p:extLst>
      <p:ext uri="{BB962C8B-B14F-4D97-AF65-F5344CB8AC3E}">
        <p14:creationId xmlns:p14="http://schemas.microsoft.com/office/powerpoint/2010/main" val="650201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Κρατικές ενισχύσεις</a:t>
            </a:r>
            <a:endParaRPr lang="en-GB" dirty="0"/>
          </a:p>
        </p:txBody>
      </p:sp>
      <p:sp>
        <p:nvSpPr>
          <p:cNvPr id="3" name="Content Placeholder 2"/>
          <p:cNvSpPr>
            <a:spLocks noGrp="1"/>
          </p:cNvSpPr>
          <p:nvPr>
            <p:ph idx="1"/>
          </p:nvPr>
        </p:nvSpPr>
        <p:spPr/>
        <p:txBody>
          <a:bodyPr/>
          <a:lstStyle/>
          <a:p>
            <a:pPr marL="514350" indent="-514350" algn="just">
              <a:buAutoNum type="arabicPeriod"/>
            </a:pPr>
            <a:r>
              <a:rPr lang="el-GR" dirty="0">
                <a:latin typeface="+mj-lt"/>
              </a:rPr>
              <a:t>Αποτελούν παραδοσιακό μοχλό ρύθμιστικής παρέμβασης στην εθνική οικονομία.</a:t>
            </a:r>
          </a:p>
          <a:p>
            <a:pPr marL="514350" indent="-514350" algn="just">
              <a:buAutoNum type="arabicPeriod"/>
            </a:pPr>
            <a:r>
              <a:rPr lang="el-GR" dirty="0">
                <a:latin typeface="+mj-lt"/>
              </a:rPr>
              <a:t>Το κράτος ενδιαφέρεται να διατηρήσει σε ζωή μία συγκεκριμένη επιχείρηση ή κλάδο, επειδή δεν επιθυμεί να χάσει την παραγωγή στον σχετικό τομέα ή επειδή θα προκληθεί ανεργία. </a:t>
            </a:r>
          </a:p>
        </p:txBody>
      </p:sp>
    </p:spTree>
    <p:extLst>
      <p:ext uri="{BB962C8B-B14F-4D97-AF65-F5344CB8AC3E}">
        <p14:creationId xmlns:p14="http://schemas.microsoft.com/office/powerpoint/2010/main" val="3425870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Κρατικές ενισχύσεις</a:t>
            </a:r>
            <a:endParaRPr lang="en-GB" dirty="0"/>
          </a:p>
        </p:txBody>
      </p:sp>
      <p:sp>
        <p:nvSpPr>
          <p:cNvPr id="3" name="Content Placeholder 2"/>
          <p:cNvSpPr>
            <a:spLocks noGrp="1"/>
          </p:cNvSpPr>
          <p:nvPr>
            <p:ph idx="1"/>
          </p:nvPr>
        </p:nvSpPr>
        <p:spPr/>
        <p:txBody>
          <a:bodyPr/>
          <a:lstStyle/>
          <a:p>
            <a:pPr marL="514350" indent="-514350" algn="just">
              <a:buAutoNum type="arabicPeriod"/>
            </a:pPr>
            <a:r>
              <a:rPr lang="el-GR" dirty="0">
                <a:latin typeface="+mj-lt"/>
              </a:rPr>
              <a:t>Αποτελούν παραδοσιακό μοχλό ρύθμιστικής παρέμβασης στην εθνική οικονομία.</a:t>
            </a:r>
          </a:p>
          <a:p>
            <a:pPr marL="514350" indent="-514350" algn="just">
              <a:buAutoNum type="arabicPeriod"/>
            </a:pPr>
            <a:r>
              <a:rPr lang="el-GR" dirty="0">
                <a:latin typeface="+mj-lt"/>
              </a:rPr>
              <a:t>Το κράτος ενδιαφέρεται να διατηρήσει σε ζωή μία συγκεκριμένη επιχείρηση ή κλάδο, επειδή δεν επιθυμεί να χάσει την παραγωγή στον σχετικό τομέα ή επειδή θα προκληθεί ανεργία. </a:t>
            </a:r>
          </a:p>
          <a:p>
            <a:pPr marL="514350" indent="-514350" algn="just">
              <a:buAutoNum type="arabicPeriod"/>
            </a:pPr>
            <a:r>
              <a:rPr lang="el-GR" dirty="0">
                <a:solidFill>
                  <a:prstClr val="black"/>
                </a:solidFill>
                <a:latin typeface="Calibri Light" panose="020F0302020204030204"/>
              </a:rPr>
              <a:t>Το κράτος ενδιαφέρεται να ενισχύσει μία συγκεκριμένη επιχείρηση ή κλάδο στα πλαίσια της αναπτυξιακής της πολιτικής, π.χ. προώθηση νέων τεχνολογιών.  </a:t>
            </a:r>
            <a:endParaRPr lang="el-GR" dirty="0">
              <a:latin typeface="+mj-lt"/>
            </a:endParaRPr>
          </a:p>
        </p:txBody>
      </p:sp>
    </p:spTree>
    <p:extLst>
      <p:ext uri="{BB962C8B-B14F-4D97-AF65-F5344CB8AC3E}">
        <p14:creationId xmlns:p14="http://schemas.microsoft.com/office/powerpoint/2010/main" val="2283762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Κρατικές ενισχύσεις</a:t>
            </a:r>
            <a:endParaRPr lang="en-GB" dirty="0"/>
          </a:p>
        </p:txBody>
      </p:sp>
      <p:sp>
        <p:nvSpPr>
          <p:cNvPr id="3" name="Content Placeholder 2"/>
          <p:cNvSpPr>
            <a:spLocks noGrp="1"/>
          </p:cNvSpPr>
          <p:nvPr>
            <p:ph idx="1"/>
          </p:nvPr>
        </p:nvSpPr>
        <p:spPr/>
        <p:txBody>
          <a:bodyPr/>
          <a:lstStyle/>
          <a:p>
            <a:pPr marL="0" indent="0" algn="ctr">
              <a:buNone/>
            </a:pPr>
            <a:r>
              <a:rPr lang="el-GR" b="1" dirty="0">
                <a:latin typeface="+mj-lt"/>
              </a:rPr>
              <a:t>Διπολικότητα:</a:t>
            </a:r>
          </a:p>
          <a:p>
            <a:pPr marL="0" indent="0" algn="just">
              <a:buNone/>
            </a:pPr>
            <a:endParaRPr lang="el-GR" dirty="0">
              <a:latin typeface="+mj-lt"/>
            </a:endParaRPr>
          </a:p>
          <a:p>
            <a:pPr marL="0" indent="0" algn="just">
              <a:buNone/>
            </a:pPr>
            <a:r>
              <a:rPr lang="el-GR" dirty="0">
                <a:latin typeface="+mj-lt"/>
              </a:rPr>
              <a:t>Από την μία, τα κράτη μέλη πρέπει να έχουν το περιθώριο να παρέμβουν στην εθνική τους οικονομία, να ικανοποιούν κοινωνικές ανάγκες και να διαμορφώνουν αναπτυξιακή και βιομηχανικη πολιτική.  </a:t>
            </a:r>
          </a:p>
          <a:p>
            <a:pPr marL="0" indent="0">
              <a:buNone/>
            </a:pPr>
            <a:endParaRPr lang="el-GR" dirty="0">
              <a:latin typeface="+mj-lt"/>
            </a:endParaRPr>
          </a:p>
          <a:p>
            <a:pPr marL="0" indent="0">
              <a:buNone/>
            </a:pPr>
            <a:r>
              <a:rPr lang="el-GR" dirty="0">
                <a:latin typeface="+mj-lt"/>
              </a:rPr>
              <a:t>Από την άλλη, τα κράτη μέλη δεν πρέπει να διακρίνουν σε βάρος άλλων κρατών μελών ή να δημιουργούν εμπόδια στο ενδοενωσιακό εμπόριο.</a:t>
            </a:r>
            <a:endParaRPr lang="en-GB" dirty="0">
              <a:latin typeface="+mj-lt"/>
            </a:endParaRPr>
          </a:p>
        </p:txBody>
      </p:sp>
    </p:spTree>
    <p:extLst>
      <p:ext uri="{BB962C8B-B14F-4D97-AF65-F5344CB8AC3E}">
        <p14:creationId xmlns:p14="http://schemas.microsoft.com/office/powerpoint/2010/main" val="353242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Κρατικές ενισχύσεις</a:t>
            </a:r>
            <a:endParaRPr lang="en-GB" dirty="0"/>
          </a:p>
        </p:txBody>
      </p:sp>
      <p:sp>
        <p:nvSpPr>
          <p:cNvPr id="3" name="Content Placeholder 2"/>
          <p:cNvSpPr>
            <a:spLocks noGrp="1"/>
          </p:cNvSpPr>
          <p:nvPr>
            <p:ph idx="1"/>
          </p:nvPr>
        </p:nvSpPr>
        <p:spPr/>
        <p:txBody>
          <a:bodyPr/>
          <a:lstStyle/>
          <a:p>
            <a:pPr marL="0" indent="0" algn="ctr">
              <a:buNone/>
            </a:pPr>
            <a:r>
              <a:rPr lang="el-GR" b="1" dirty="0">
                <a:latin typeface="+mj-lt"/>
              </a:rPr>
              <a:t>Διπολικότητα:</a:t>
            </a:r>
          </a:p>
          <a:p>
            <a:pPr marL="0" indent="0" algn="just">
              <a:buNone/>
            </a:pPr>
            <a:endParaRPr lang="el-GR" dirty="0">
              <a:latin typeface="+mj-lt"/>
            </a:endParaRPr>
          </a:p>
          <a:p>
            <a:pPr marL="0" indent="0" algn="ctr">
              <a:buNone/>
            </a:pPr>
            <a:r>
              <a:rPr lang="el-GR" dirty="0">
                <a:latin typeface="+mj-lt"/>
              </a:rPr>
              <a:t>Άρθρα 107-109 ΣΛΕΕ</a:t>
            </a:r>
          </a:p>
          <a:p>
            <a:pPr marL="0" indent="0" algn="ctr">
              <a:buNone/>
            </a:pPr>
            <a:endParaRPr lang="el-GR" dirty="0">
              <a:latin typeface="+mj-lt"/>
            </a:endParaRPr>
          </a:p>
          <a:p>
            <a:pPr marL="0" indent="0" algn="ctr">
              <a:buNone/>
            </a:pPr>
            <a:r>
              <a:rPr lang="el-GR" dirty="0">
                <a:latin typeface="+mj-lt"/>
              </a:rPr>
              <a:t>Άρθρο 107 ΣΛΕΕ                                           Άρθρο 108 ΣΛΕΕ</a:t>
            </a:r>
          </a:p>
          <a:p>
            <a:pPr marL="0" indent="0">
              <a:buNone/>
            </a:pPr>
            <a:r>
              <a:rPr lang="el-GR" dirty="0">
                <a:latin typeface="+mj-lt"/>
              </a:rPr>
              <a:t>                 Ουσία                                                                Διαδικασία</a:t>
            </a:r>
          </a:p>
          <a:p>
            <a:pPr marL="0" indent="0">
              <a:buNone/>
            </a:pPr>
            <a:r>
              <a:rPr lang="el-GR" dirty="0">
                <a:latin typeface="+mj-lt"/>
              </a:rPr>
              <a:t>Έννοια κρατικής ενίσχυσης </a:t>
            </a:r>
          </a:p>
          <a:p>
            <a:pPr marL="0" indent="0">
              <a:buNone/>
            </a:pPr>
            <a:endParaRPr lang="en-GB" dirty="0">
              <a:latin typeface="+mj-lt"/>
            </a:endParaRPr>
          </a:p>
        </p:txBody>
      </p:sp>
      <p:cxnSp>
        <p:nvCxnSpPr>
          <p:cNvPr id="5" name="Straight Arrow Connector 4"/>
          <p:cNvCxnSpPr/>
          <p:nvPr/>
        </p:nvCxnSpPr>
        <p:spPr>
          <a:xfrm flipH="1">
            <a:off x="3338004" y="3346882"/>
            <a:ext cx="2414726" cy="461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820052" y="3338004"/>
            <a:ext cx="2432482" cy="470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 Box 2"/>
          <p:cNvSpPr txBox="1">
            <a:spLocks noChangeArrowheads="1"/>
          </p:cNvSpPr>
          <p:nvPr/>
        </p:nvSpPr>
        <p:spPr bwMode="auto">
          <a:xfrm>
            <a:off x="7147125" y="4915026"/>
            <a:ext cx="4206675" cy="1080296"/>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l-GR" sz="2000" kern="12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Χορήγηση επιτρέπεται κατ’ εξαίρεση υπό τον προληπτικό έλεγχο και την εποπτεία της Ευρωπαϊκής Επιτροπής</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0124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09904"/>
          </a:xfrm>
        </p:spPr>
        <p:txBody>
          <a:bodyPr>
            <a:normAutofit fontScale="90000"/>
          </a:bodyPr>
          <a:lstStyle/>
          <a:p>
            <a:pPr algn="ctr"/>
            <a:r>
              <a:rPr lang="el-GR" dirty="0"/>
              <a:t/>
            </a:r>
            <a:br>
              <a:rPr lang="el-GR" dirty="0"/>
            </a:br>
            <a:r>
              <a:rPr lang="el-GR" dirty="0"/>
              <a:t>Άρθρο 107(1) ΣΛΕΕ</a:t>
            </a:r>
            <a:br>
              <a:rPr lang="el-GR" dirty="0"/>
            </a:br>
            <a:r>
              <a:rPr lang="el-GR" dirty="0"/>
              <a:t>Ο Κανόνας</a:t>
            </a:r>
            <a:br>
              <a:rPr lang="el-GR" dirty="0"/>
            </a:br>
            <a:endParaRPr lang="en-GB" dirty="0"/>
          </a:p>
        </p:txBody>
      </p:sp>
      <p:sp>
        <p:nvSpPr>
          <p:cNvPr id="3" name="Content Placeholder 2"/>
          <p:cNvSpPr>
            <a:spLocks noGrp="1"/>
          </p:cNvSpPr>
          <p:nvPr>
            <p:ph idx="1"/>
          </p:nvPr>
        </p:nvSpPr>
        <p:spPr>
          <a:xfrm>
            <a:off x="749424" y="2358285"/>
            <a:ext cx="10515600" cy="4351338"/>
          </a:xfrm>
        </p:spPr>
        <p:txBody>
          <a:bodyPr/>
          <a:lstStyle/>
          <a:p>
            <a:pPr marL="0" indent="0" algn="just">
              <a:buNone/>
            </a:pPr>
            <a:r>
              <a:rPr lang="el-GR" dirty="0">
                <a:latin typeface="+mj-lt"/>
              </a:rPr>
              <a:t>Ενισχύσεις που χορηγούνται υπό οποιαδήποτε μορφή από τα κράτη ή με κρατικούς πόρους και που νοθεύουν ή απειλούν να νοθεύσουν τον ανταγωνισμό διά της ευνοϊκής μεταχειρίσεως ορισμένων επιχειρήσεων ή ορισμένων κλάδων παραγωγής είναι ασυμβίβαστες με την εσωτερική αγορά, κατά το μέτρο που επηρεάζουν τις μεταξύ κρατών μελών συναλλαγές, εκτός αν οι Συνθήκες ορίζουν άλλως.</a:t>
            </a:r>
          </a:p>
          <a:p>
            <a:endParaRPr lang="en-GB" dirty="0">
              <a:latin typeface="+mj-lt"/>
            </a:endParaRPr>
          </a:p>
        </p:txBody>
      </p:sp>
    </p:spTree>
    <p:extLst>
      <p:ext uri="{BB962C8B-B14F-4D97-AF65-F5344CB8AC3E}">
        <p14:creationId xmlns:p14="http://schemas.microsoft.com/office/powerpoint/2010/main" val="1685620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09904"/>
          </a:xfrm>
        </p:spPr>
        <p:txBody>
          <a:bodyPr>
            <a:normAutofit fontScale="90000"/>
          </a:bodyPr>
          <a:lstStyle/>
          <a:p>
            <a:pPr algn="ctr"/>
            <a:r>
              <a:rPr lang="el-GR" dirty="0"/>
              <a:t/>
            </a:r>
            <a:br>
              <a:rPr lang="el-GR" dirty="0"/>
            </a:br>
            <a:r>
              <a:rPr lang="el-GR" dirty="0"/>
              <a:t>Άρθρο 107(1) ΣΛΕΕ</a:t>
            </a:r>
            <a:br>
              <a:rPr lang="el-GR" dirty="0"/>
            </a:br>
            <a:r>
              <a:rPr lang="el-GR" dirty="0"/>
              <a:t>Ο Κανόνας</a:t>
            </a:r>
            <a:br>
              <a:rPr lang="el-GR" dirty="0"/>
            </a:br>
            <a:endParaRPr lang="en-GB" dirty="0"/>
          </a:p>
        </p:txBody>
      </p:sp>
      <p:sp>
        <p:nvSpPr>
          <p:cNvPr id="3" name="Content Placeholder 2"/>
          <p:cNvSpPr>
            <a:spLocks noGrp="1"/>
          </p:cNvSpPr>
          <p:nvPr>
            <p:ph idx="1"/>
          </p:nvPr>
        </p:nvSpPr>
        <p:spPr>
          <a:xfrm>
            <a:off x="749424" y="2358285"/>
            <a:ext cx="10515600" cy="4351338"/>
          </a:xfrm>
        </p:spPr>
        <p:txBody>
          <a:bodyPr/>
          <a:lstStyle/>
          <a:p>
            <a:pPr marL="0" indent="0" algn="just">
              <a:buNone/>
            </a:pPr>
            <a:r>
              <a:rPr lang="el-GR" dirty="0">
                <a:latin typeface="+mj-lt"/>
              </a:rPr>
              <a:t>Ενισχύσεις </a:t>
            </a:r>
            <a:r>
              <a:rPr lang="el-GR" dirty="0">
                <a:solidFill>
                  <a:srgbClr val="FF0000"/>
                </a:solidFill>
                <a:latin typeface="+mj-lt"/>
              </a:rPr>
              <a:t>που χορηγούνται υπό οποιαδήποτε μορφή από τα κράτη ή με κρατικούς πόρους </a:t>
            </a:r>
            <a:r>
              <a:rPr lang="el-GR" dirty="0">
                <a:solidFill>
                  <a:srgbClr val="7030A0"/>
                </a:solidFill>
                <a:latin typeface="+mj-lt"/>
              </a:rPr>
              <a:t>και που νοθεύουν ή απειλούν να νοθεύσουν τον ανταγωνισμό</a:t>
            </a:r>
            <a:r>
              <a:rPr lang="el-GR" dirty="0">
                <a:latin typeface="+mj-lt"/>
              </a:rPr>
              <a:t> </a:t>
            </a:r>
            <a:r>
              <a:rPr lang="el-GR" dirty="0">
                <a:solidFill>
                  <a:srgbClr val="00B050"/>
                </a:solidFill>
                <a:latin typeface="+mj-lt"/>
              </a:rPr>
              <a:t>διά της ευνοϊκής μεταχειρίσεως ορισμένων επιχειρήσεων ή ορισμένων κλάδων παραγωγής</a:t>
            </a:r>
            <a:r>
              <a:rPr lang="el-GR" dirty="0">
                <a:latin typeface="+mj-lt"/>
              </a:rPr>
              <a:t> είναι ασυμβίβαστες με την εσωτερική αγορά, </a:t>
            </a:r>
            <a:r>
              <a:rPr lang="el-GR" dirty="0">
                <a:solidFill>
                  <a:schemeClr val="accent1"/>
                </a:solidFill>
                <a:latin typeface="+mj-lt"/>
              </a:rPr>
              <a:t>κατά το μέτρο που επηρεάζουν τις μεταξύ κρατών μελών συναλλαγές</a:t>
            </a:r>
            <a:r>
              <a:rPr lang="el-GR" dirty="0">
                <a:latin typeface="+mj-lt"/>
              </a:rPr>
              <a:t>, εκτός αν οι Συνθήκες ορίζουν άλλως.</a:t>
            </a:r>
          </a:p>
          <a:p>
            <a:pPr marL="0" indent="0" algn="just">
              <a:buNone/>
            </a:pPr>
            <a:endParaRPr lang="el-GR" dirty="0">
              <a:latin typeface="+mj-lt"/>
            </a:endParaRPr>
          </a:p>
          <a:p>
            <a:pPr marL="0" indent="0" algn="just">
              <a:buNone/>
            </a:pPr>
            <a:r>
              <a:rPr lang="el-GR" dirty="0">
                <a:latin typeface="+mj-lt"/>
              </a:rPr>
              <a:t>Επιδοτήσεις, χαμηλότοκα δάνεια, παροχή δανείων με την εγγύηση του Δημοσίου, χαμηλότερου φορολογικού συντελεστή κτλ.</a:t>
            </a:r>
          </a:p>
          <a:p>
            <a:endParaRPr lang="en-GB" dirty="0">
              <a:latin typeface="+mj-lt"/>
            </a:endParaRPr>
          </a:p>
        </p:txBody>
      </p:sp>
      <p:cxnSp>
        <p:nvCxnSpPr>
          <p:cNvPr id="5" name="Straight Arrow Connector 4"/>
          <p:cNvCxnSpPr/>
          <p:nvPr/>
        </p:nvCxnSpPr>
        <p:spPr>
          <a:xfrm>
            <a:off x="5317724" y="4740676"/>
            <a:ext cx="8878" cy="51490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980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t/>
            </a:r>
            <a:br>
              <a:rPr lang="el-GR" dirty="0"/>
            </a:br>
            <a:r>
              <a:rPr lang="el-GR" dirty="0"/>
              <a:t>Άρθρο 107(2) ΣΛΕΕ</a:t>
            </a:r>
            <a:br>
              <a:rPr lang="el-GR" dirty="0"/>
            </a:br>
            <a:r>
              <a:rPr lang="el-GR" dirty="0"/>
              <a:t>(αυτοδίκαιες εξαιρέσεις-συμβατές ενισχύσεις)</a:t>
            </a:r>
            <a:br>
              <a:rPr lang="el-GR" dirty="0"/>
            </a:br>
            <a:endParaRPr lang="en-GB"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l-GR" dirty="0">
                <a:latin typeface="+mj-lt"/>
              </a:rPr>
              <a:t>Συμβιβάζονται με την εσωτερική αγορά:</a:t>
            </a:r>
          </a:p>
          <a:p>
            <a:pPr marL="0" indent="0" algn="just">
              <a:buNone/>
            </a:pPr>
            <a:endParaRPr lang="el-GR" dirty="0">
              <a:latin typeface="+mj-lt"/>
            </a:endParaRPr>
          </a:p>
          <a:p>
            <a:pPr marL="0" indent="0" algn="just">
              <a:buNone/>
            </a:pPr>
            <a:r>
              <a:rPr lang="el-GR" dirty="0">
                <a:latin typeface="+mj-lt"/>
              </a:rPr>
              <a:t>α) οι ενισχύσεις κοινωνικού χαρακτήρος προς μεμονωμένους καταναλωτές, υπό τον όρο ότι χορηγούνται χωρίς διάκριση προελεύσεως των προϊόντων·</a:t>
            </a:r>
          </a:p>
          <a:p>
            <a:pPr marL="0" indent="0" algn="just">
              <a:buNone/>
            </a:pPr>
            <a:endParaRPr lang="el-GR" dirty="0">
              <a:latin typeface="+mj-lt"/>
            </a:endParaRPr>
          </a:p>
          <a:p>
            <a:pPr marL="0" indent="0" algn="just">
              <a:buNone/>
            </a:pPr>
            <a:r>
              <a:rPr lang="el-GR" dirty="0">
                <a:latin typeface="+mj-lt"/>
              </a:rPr>
              <a:t>β) οι ενισχύσεις για την επανόρθωση ζημιών που προκαλούνται από θεομηνίες ή άλλα έκτακτα γεγονότα·</a:t>
            </a:r>
          </a:p>
          <a:p>
            <a:pPr marL="0" indent="0" algn="just">
              <a:buNone/>
            </a:pPr>
            <a:endParaRPr lang="el-GR" dirty="0">
              <a:latin typeface="+mj-lt"/>
            </a:endParaRPr>
          </a:p>
          <a:p>
            <a:pPr marL="0" indent="0" algn="just">
              <a:buNone/>
            </a:pPr>
            <a:r>
              <a:rPr lang="el-GR" dirty="0">
                <a:latin typeface="+mj-lt"/>
              </a:rPr>
              <a:t>γ) οι ενισχύσεις προς την οικονομία ορισμένων περιοχών της Ομοσπονδιακής Δημοκρατίας της Γερμανίας, οι οποίες θίγονται από τη διαίρεση της Γερμανίας, κατά το μέτρο που είναι αναγκαίες για την αντιστάθμιση των οικονομικών μειονεκτημάτων που προκαλούνται από τη διαίρεση αυτή. Μετά την παρέλευση πενταετίας από την έναρξη ισχύος της Συνθήκης της Λισσαβώνας, το Συμβούλιο, μετά από πρόταση της Επιτροπής, δύναται να εκδώσει απόφαση για την κατάργηση του παρόντος σημείου.</a:t>
            </a:r>
          </a:p>
          <a:p>
            <a:endParaRPr lang="en-GB" dirty="0">
              <a:latin typeface="+mj-lt"/>
            </a:endParaRPr>
          </a:p>
        </p:txBody>
      </p:sp>
    </p:spTree>
    <p:extLst>
      <p:ext uri="{BB962C8B-B14F-4D97-AF65-F5344CB8AC3E}">
        <p14:creationId xmlns:p14="http://schemas.microsoft.com/office/powerpoint/2010/main" val="3079161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t/>
            </a:r>
            <a:br>
              <a:rPr lang="el-GR" dirty="0"/>
            </a:br>
            <a:r>
              <a:rPr lang="el-GR" dirty="0"/>
              <a:t>Άρθρο 107(3) ΣΛΕΕ</a:t>
            </a:r>
            <a:br>
              <a:rPr lang="el-GR" dirty="0"/>
            </a:br>
            <a:r>
              <a:rPr lang="el-GR" dirty="0"/>
              <a:t>(δυνητικές εξαιρέσεις- συμβιβάσιμες ενισχύσεις)</a:t>
            </a:r>
            <a:br>
              <a:rPr lang="el-GR" dirty="0"/>
            </a:br>
            <a:endParaRPr lang="en-GB" dirty="0"/>
          </a:p>
        </p:txBody>
      </p:sp>
      <p:sp>
        <p:nvSpPr>
          <p:cNvPr id="3" name="Content Placeholder 2"/>
          <p:cNvSpPr>
            <a:spLocks noGrp="1"/>
          </p:cNvSpPr>
          <p:nvPr>
            <p:ph idx="1"/>
          </p:nvPr>
        </p:nvSpPr>
        <p:spPr>
          <a:xfrm>
            <a:off x="838200" y="1781236"/>
            <a:ext cx="10515600" cy="4708342"/>
          </a:xfrm>
        </p:spPr>
        <p:txBody>
          <a:bodyPr>
            <a:noAutofit/>
          </a:bodyPr>
          <a:lstStyle/>
          <a:p>
            <a:pPr marL="0" indent="0" algn="just">
              <a:buNone/>
            </a:pPr>
            <a:r>
              <a:rPr lang="el-GR" sz="1800" dirty="0">
                <a:latin typeface="+mj-lt"/>
              </a:rPr>
              <a:t>Δύνανται να θεωρηθούν ότι συμβιβάζονται με την εσωτερική αγορά:</a:t>
            </a:r>
          </a:p>
          <a:p>
            <a:pPr marL="0" indent="0" algn="just">
              <a:buNone/>
            </a:pPr>
            <a:r>
              <a:rPr lang="el-GR" sz="1800" dirty="0">
                <a:latin typeface="+mj-lt"/>
              </a:rPr>
              <a:t>α) οι ενισχύσεις για την προώθηση της οικονομικής αναπτύξεως περιοχών, στις οποίες το βιοτικό επίπεδο είναι ασυνήθως χαμηλό ή στις οποίες επικρατεί σοβαρή υποαπασχόληση, καθώς και των περιοχών που αναφέρονται στο άρθρο 349, λαμβάνοντας υπόψη τη διαρθωτική, οικονομική και κοινωνική τους κατάσταση·</a:t>
            </a:r>
          </a:p>
          <a:p>
            <a:pPr marL="0" indent="0" algn="just">
              <a:buNone/>
            </a:pPr>
            <a:r>
              <a:rPr lang="el-GR" sz="1800" dirty="0">
                <a:latin typeface="+mj-lt"/>
              </a:rPr>
              <a:t>β) οι ενισχύσεις για την προώθηση σημαντικών σχεδίων κοινού ευρωπαϊκού ενδιαφέροντος ή για την άρση σοβαρής διαταραχής της οικονομίας κράτους μέλους·</a:t>
            </a:r>
          </a:p>
          <a:p>
            <a:pPr marL="0" indent="0" algn="just">
              <a:buNone/>
            </a:pPr>
            <a:r>
              <a:rPr lang="el-GR" sz="1800" dirty="0">
                <a:latin typeface="+mj-lt"/>
              </a:rPr>
              <a:t>γ) οι ενισχύσεις για την προώθηση της αναπτύξεως ορισμένων οικονομικών δραστηριοτήτων ή οικονομικών περιοχών, εφόσον δεν αλλοιώνουν τους όρους των συναλλαγών κατά τρόπο που θα αντέκειτο προς το κοινό συμφέρον·</a:t>
            </a:r>
          </a:p>
          <a:p>
            <a:pPr marL="0" indent="0" algn="just">
              <a:buNone/>
            </a:pPr>
            <a:r>
              <a:rPr lang="el-GR" sz="1800" dirty="0">
                <a:latin typeface="+mj-lt"/>
              </a:rPr>
              <a:t>δ) oι ενισχύσεις για την προώθηση του πολιτισμού και της διατήρησης της πολιτιστικής κληρονομιάς, εφόσον δεν αλλοιώνουν τους όρους συναλλαγών και ανταγωνισμού στην Ένωση σε βαθμό αντίθετο με το κοινό συμφέρον·</a:t>
            </a:r>
          </a:p>
          <a:p>
            <a:pPr marL="0" indent="0" algn="just">
              <a:buNone/>
            </a:pPr>
            <a:r>
              <a:rPr lang="el-GR" sz="1800" dirty="0">
                <a:latin typeface="+mj-lt"/>
              </a:rPr>
              <a:t>ε) άλλες κατηγορίες ενισχύσεων που καθορίζονται από το Συμβούλιο, το οποίο αποφασίζει προτάσει της Επιτροπής.</a:t>
            </a:r>
          </a:p>
          <a:p>
            <a:endParaRPr lang="en-GB" dirty="0">
              <a:latin typeface="+mj-lt"/>
            </a:endParaRPr>
          </a:p>
        </p:txBody>
      </p:sp>
    </p:spTree>
    <p:extLst>
      <p:ext uri="{BB962C8B-B14F-4D97-AF65-F5344CB8AC3E}">
        <p14:creationId xmlns:p14="http://schemas.microsoft.com/office/powerpoint/2010/main" val="2645994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455"/>
            <a:ext cx="10515600" cy="1325563"/>
          </a:xfrm>
        </p:spPr>
        <p:txBody>
          <a:bodyPr>
            <a:normAutofit fontScale="90000"/>
          </a:bodyPr>
          <a:lstStyle/>
          <a:p>
            <a:pPr algn="ctr"/>
            <a:r>
              <a:rPr lang="el-GR" dirty="0"/>
              <a:t/>
            </a:r>
            <a:br>
              <a:rPr lang="el-GR" dirty="0"/>
            </a:br>
            <a:r>
              <a:rPr lang="el-GR" dirty="0"/>
              <a:t>Επιπρόσθετες εξαιρέσεις</a:t>
            </a:r>
            <a:br>
              <a:rPr lang="el-GR" dirty="0"/>
            </a:br>
            <a:endParaRPr lang="en-GB" dirty="0"/>
          </a:p>
        </p:txBody>
      </p:sp>
      <p:sp>
        <p:nvSpPr>
          <p:cNvPr id="3" name="Content Placeholder 2"/>
          <p:cNvSpPr>
            <a:spLocks noGrp="1"/>
          </p:cNvSpPr>
          <p:nvPr>
            <p:ph idx="1"/>
          </p:nvPr>
        </p:nvSpPr>
        <p:spPr>
          <a:xfrm>
            <a:off x="838200" y="1190109"/>
            <a:ext cx="10515600" cy="5441600"/>
          </a:xfrm>
        </p:spPr>
        <p:txBody>
          <a:bodyPr>
            <a:noAutofit/>
          </a:bodyPr>
          <a:lstStyle/>
          <a:p>
            <a:pPr algn="just"/>
            <a:r>
              <a:rPr lang="el-GR" dirty="0">
                <a:latin typeface="+mj-lt"/>
              </a:rPr>
              <a:t>Κανονισμός (ΕΕ) αριθ. 1407/2013 της Επιτροπής, της 18ης Δεκεμβρίου 2013 , σχετικά με την εφαρμογή των άρθρων 107 και 108 της Συνθήκης για τη λειτουργία της Ευρωπαϊκής Ένωσης στις ενισχύσεις ήσσονος σημασίας - </a:t>
            </a:r>
            <a:r>
              <a:rPr lang="en-GB" dirty="0">
                <a:latin typeface="+mj-lt"/>
              </a:rPr>
              <a:t>de minimis</a:t>
            </a:r>
            <a:r>
              <a:rPr lang="el-GR" dirty="0">
                <a:latin typeface="+mj-lt"/>
              </a:rPr>
              <a:t> </a:t>
            </a:r>
            <a:r>
              <a:rPr lang="en-GB" dirty="0">
                <a:latin typeface="+mj-lt"/>
                <a:hlinkClick r:id="rId2"/>
              </a:rPr>
              <a:t>http://ec.europa.eu/competition/state_aid/legislation/de_minimis_regulation_el.pdf</a:t>
            </a:r>
            <a:r>
              <a:rPr lang="el-GR" dirty="0">
                <a:latin typeface="+mj-lt"/>
              </a:rPr>
              <a:t> </a:t>
            </a:r>
          </a:p>
          <a:p>
            <a:pPr algn="just"/>
            <a:endParaRPr lang="el-GR" dirty="0">
              <a:latin typeface="+mj-lt"/>
            </a:endParaRPr>
          </a:p>
          <a:p>
            <a:pPr algn="just"/>
            <a:r>
              <a:rPr lang="el-GR" dirty="0">
                <a:latin typeface="+mj-lt"/>
              </a:rPr>
              <a:t>Κανονισμός (ΕΚ) αριθ. 800/2008 της Επιτροπής, της 6ης Αυγούστου 2008 για την κήρυξη ορισμένων κατηγοριών ενισχύσεων ως συμβατών με την κοινή αγορά κατ' εφαρμογή των άρθρων 87 και 88 της Συνθήκης (Γενικός κανονισμός απαλλαγής κατά κατηγορία) </a:t>
            </a:r>
            <a:r>
              <a:rPr lang="en-GB" dirty="0">
                <a:latin typeface="+mj-lt"/>
                <a:hlinkClick r:id="rId3"/>
              </a:rPr>
              <a:t>http://eur-lex.europa.eu/legal-content/EL/TXT/PDF/?uri=CELEX:32008R0800&amp;from=EL</a:t>
            </a:r>
            <a:r>
              <a:rPr lang="el-GR" dirty="0">
                <a:latin typeface="+mj-lt"/>
              </a:rPr>
              <a:t> </a:t>
            </a:r>
            <a:endParaRPr lang="en-GB" dirty="0">
              <a:latin typeface="+mj-lt"/>
            </a:endParaRPr>
          </a:p>
        </p:txBody>
      </p:sp>
    </p:spTree>
    <p:extLst>
      <p:ext uri="{BB962C8B-B14F-4D97-AF65-F5344CB8AC3E}">
        <p14:creationId xmlns:p14="http://schemas.microsoft.com/office/powerpoint/2010/main" val="3436613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a:t>Άρθρο 108 ΣΛΕΕ</a:t>
            </a:r>
            <a:endParaRPr lang="en-GB" dirty="0"/>
          </a:p>
        </p:txBody>
      </p:sp>
      <p:sp>
        <p:nvSpPr>
          <p:cNvPr id="3" name="Content Placeholder 2"/>
          <p:cNvSpPr>
            <a:spLocks noGrp="1"/>
          </p:cNvSpPr>
          <p:nvPr>
            <p:ph idx="1"/>
          </p:nvPr>
        </p:nvSpPr>
        <p:spPr>
          <a:xfrm>
            <a:off x="838200" y="1781236"/>
            <a:ext cx="10515600" cy="4708342"/>
          </a:xfrm>
        </p:spPr>
        <p:txBody>
          <a:bodyPr>
            <a:noAutofit/>
          </a:bodyPr>
          <a:lstStyle/>
          <a:p>
            <a:pPr marL="0" indent="0" algn="just">
              <a:lnSpc>
                <a:spcPct val="107000"/>
              </a:lnSpc>
              <a:spcAft>
                <a:spcPts val="800"/>
              </a:spcAft>
              <a:buNone/>
            </a:pPr>
            <a:r>
              <a:rPr lang="el-GR"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Το εν λόγω άρθρο προβλέπει:</a:t>
            </a:r>
          </a:p>
          <a:p>
            <a:pPr marL="0" indent="0" algn="just">
              <a:lnSpc>
                <a:spcPct val="107000"/>
              </a:lnSpc>
              <a:spcAft>
                <a:spcPts val="800"/>
              </a:spcAft>
              <a:buNone/>
            </a:pPr>
            <a:r>
              <a:rPr lang="el-GR"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(α) τον ελέγχο των κρατικών ενισχύσεων, υφιστάμενων και νέων, από την Ευρωπαϊκή Επιτροπή, και</a:t>
            </a:r>
          </a:p>
          <a:p>
            <a:pPr marL="0" indent="0" algn="just">
              <a:lnSpc>
                <a:spcPct val="107000"/>
              </a:lnSpc>
              <a:spcAft>
                <a:spcPts val="800"/>
              </a:spcAft>
              <a:buNone/>
            </a:pPr>
            <a:r>
              <a:rPr lang="el-GR"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(β) την απευθείας προσφυγή στο ΔΕΕ σε περίπτωση παραβίασης του Ενωσιακού Δικαίου.</a:t>
            </a:r>
          </a:p>
          <a:p>
            <a:pPr marL="0" indent="0" algn="just">
              <a:lnSpc>
                <a:spcPct val="107000"/>
              </a:lnSpc>
              <a:spcAft>
                <a:spcPts val="800"/>
              </a:spcAft>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457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3960785"/>
            <a:ext cx="223347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p:txBody>
      </p:sp>
      <p:cxnSp>
        <p:nvCxnSpPr>
          <p:cNvPr id="10" name="Straight Arrow Connector 9"/>
          <p:cNvCxnSpPr/>
          <p:nvPr/>
        </p:nvCxnSpPr>
        <p:spPr>
          <a:xfrm flipV="1">
            <a:off x="3435927" y="3325091"/>
            <a:ext cx="609600" cy="535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313382" y="46643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13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a:t>Άρθρο 108 ΣΛΕΕ</a:t>
            </a:r>
            <a:endParaRPr lang="en-GB" dirty="0"/>
          </a:p>
        </p:txBody>
      </p:sp>
      <p:sp>
        <p:nvSpPr>
          <p:cNvPr id="3" name="Content Placeholder 2"/>
          <p:cNvSpPr>
            <a:spLocks noGrp="1"/>
          </p:cNvSpPr>
          <p:nvPr>
            <p:ph idx="1"/>
          </p:nvPr>
        </p:nvSpPr>
        <p:spPr>
          <a:xfrm>
            <a:off x="838200" y="1781236"/>
            <a:ext cx="10515600" cy="4708342"/>
          </a:xfrm>
        </p:spPr>
        <p:txBody>
          <a:bodyPr>
            <a:noAutofit/>
          </a:bodyPr>
          <a:lstStyle/>
          <a:p>
            <a:pPr marL="0" indent="0" algn="just">
              <a:lnSpc>
                <a:spcPct val="107000"/>
              </a:lnSpc>
              <a:spcAft>
                <a:spcPts val="800"/>
              </a:spcAft>
              <a:buNone/>
            </a:pPr>
            <a:r>
              <a:rPr lang="el-GR"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rPr>
              <a:t>Κανονισμός (ΕΚ) αριθ. 659/1999 του Συμβουλίου - λεπτομερείς κανόνες εφαρμογής του άρθρου 108 της Συνθήκης για τη λειτουργία της Ευρωπαϊκής Ένωσης (κρατική ενίσχυση)</a:t>
            </a:r>
          </a:p>
          <a:p>
            <a:pPr marL="0" indent="0" algn="just">
              <a:lnSpc>
                <a:spcPct val="107000"/>
              </a:lnSpc>
              <a:spcAft>
                <a:spcPts val="800"/>
              </a:spcAft>
              <a:buNone/>
            </a:pPr>
            <a:r>
              <a:rPr lang="en-GB"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hlinkClick r:id="rId2"/>
              </a:rPr>
              <a:t>http://eur-lex.europa.eu/LexUriServ/LexUriServ.do?uri=CONSLEG:1999R0659:20130820:EL:PDF</a:t>
            </a:r>
            <a:endParaRPr lang="el-GR" dirty="0">
              <a:solidFill>
                <a:srgbClr val="000000"/>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2858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a:t>Άρθρο 108 ΣΛΕΕ</a:t>
            </a:r>
            <a:endParaRPr lang="en-GB" dirty="0"/>
          </a:p>
        </p:txBody>
      </p:sp>
      <p:sp>
        <p:nvSpPr>
          <p:cNvPr id="3" name="Content Placeholder 2"/>
          <p:cNvSpPr>
            <a:spLocks noGrp="1"/>
          </p:cNvSpPr>
          <p:nvPr>
            <p:ph idx="1"/>
          </p:nvPr>
        </p:nvSpPr>
        <p:spPr>
          <a:xfrm>
            <a:off x="838200" y="1781236"/>
            <a:ext cx="10515600" cy="4708342"/>
          </a:xfrm>
        </p:spPr>
        <p:txBody>
          <a:bodyPr>
            <a:noAutofit/>
          </a:bodyPr>
          <a:lstStyle/>
          <a:p>
            <a:pPr algn="just">
              <a:lnSpc>
                <a:spcPct val="107000"/>
              </a:lnSpc>
              <a:spcAft>
                <a:spcPts val="800"/>
              </a:spcAft>
            </a:pPr>
            <a:r>
              <a:rPr lang="el-GR" sz="3200" dirty="0">
                <a:latin typeface="+mj-lt"/>
                <a:ea typeface="Calibri" panose="020F0502020204030204" pitchFamily="34" charset="0"/>
                <a:cs typeface="Times New Roman" panose="02020603050405020304" pitchFamily="18" charset="0"/>
              </a:rPr>
              <a:t>Προληπτικός έλεγχος των νέων ενισχύσεων – υποχρέωση κοινοποίησης</a:t>
            </a:r>
          </a:p>
          <a:p>
            <a:pPr algn="just">
              <a:lnSpc>
                <a:spcPct val="107000"/>
              </a:lnSpc>
              <a:spcAft>
                <a:spcPts val="800"/>
              </a:spcAft>
            </a:pPr>
            <a:endParaRPr lang="el-GR" sz="3200" dirty="0">
              <a:latin typeface="+mj-lt"/>
              <a:ea typeface="Calibri" panose="020F0502020204030204" pitchFamily="34" charset="0"/>
              <a:cs typeface="Times New Roman" panose="02020603050405020304" pitchFamily="18" charset="0"/>
            </a:endParaRPr>
          </a:p>
          <a:p>
            <a:pPr algn="just">
              <a:lnSpc>
                <a:spcPct val="107000"/>
              </a:lnSpc>
              <a:spcAft>
                <a:spcPts val="800"/>
              </a:spcAft>
            </a:pPr>
            <a:endParaRPr lang="el-GR" sz="3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4785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a:t>Άρθρο 108 ΣΛΕΕ</a:t>
            </a:r>
            <a:endParaRPr lang="en-GB" dirty="0"/>
          </a:p>
        </p:txBody>
      </p:sp>
      <p:sp>
        <p:nvSpPr>
          <p:cNvPr id="3" name="Content Placeholder 2"/>
          <p:cNvSpPr>
            <a:spLocks noGrp="1"/>
          </p:cNvSpPr>
          <p:nvPr>
            <p:ph idx="1"/>
          </p:nvPr>
        </p:nvSpPr>
        <p:spPr>
          <a:xfrm>
            <a:off x="838200" y="1781236"/>
            <a:ext cx="10515600" cy="4708342"/>
          </a:xfrm>
        </p:spPr>
        <p:txBody>
          <a:bodyPr>
            <a:noAutofit/>
          </a:bodyPr>
          <a:lstStyle/>
          <a:p>
            <a:pPr algn="just">
              <a:lnSpc>
                <a:spcPct val="107000"/>
              </a:lnSpc>
              <a:spcAft>
                <a:spcPts val="800"/>
              </a:spcAft>
            </a:pPr>
            <a:r>
              <a:rPr lang="el-GR" sz="3200" dirty="0">
                <a:latin typeface="+mj-lt"/>
                <a:ea typeface="Calibri" panose="020F0502020204030204" pitchFamily="34" charset="0"/>
                <a:cs typeface="Times New Roman" panose="02020603050405020304" pitchFamily="18" charset="0"/>
              </a:rPr>
              <a:t>Προληπτικός έλεγχος των νέων ενισχύσεων – υποχρέωση κοινοποίησης</a:t>
            </a:r>
          </a:p>
          <a:p>
            <a:pPr algn="just">
              <a:lnSpc>
                <a:spcPct val="107000"/>
              </a:lnSpc>
              <a:spcAft>
                <a:spcPts val="800"/>
              </a:spcAft>
            </a:pPr>
            <a:r>
              <a:rPr lang="el-GR" sz="3200" dirty="0">
                <a:latin typeface="+mj-lt"/>
                <a:ea typeface="Calibri" panose="020F0502020204030204" pitchFamily="34" charset="0"/>
                <a:cs typeface="Times New Roman" panose="02020603050405020304" pitchFamily="18" charset="0"/>
              </a:rPr>
              <a:t>Υποχρέωση αναστολής εφαρμογής (</a:t>
            </a:r>
            <a:r>
              <a:rPr lang="en-GB" sz="3200" dirty="0">
                <a:latin typeface="+mj-lt"/>
                <a:ea typeface="Calibri" panose="020F0502020204030204" pitchFamily="34" charset="0"/>
                <a:cs typeface="Times New Roman" panose="02020603050405020304" pitchFamily="18" charset="0"/>
              </a:rPr>
              <a:t>standstill obligation)</a:t>
            </a:r>
            <a:r>
              <a:rPr lang="el-GR" sz="3200" dirty="0">
                <a:latin typeface="+mj-lt"/>
                <a:ea typeface="Calibri" panose="020F0502020204030204" pitchFamily="34" charset="0"/>
                <a:cs typeface="Times New Roman" panose="02020603050405020304" pitchFamily="18" charset="0"/>
              </a:rPr>
              <a:t> των νέων ενισχύσεων</a:t>
            </a:r>
          </a:p>
          <a:p>
            <a:pPr algn="just">
              <a:lnSpc>
                <a:spcPct val="107000"/>
              </a:lnSpc>
              <a:spcAft>
                <a:spcPts val="800"/>
              </a:spcAft>
            </a:pPr>
            <a:endParaRPr lang="en-GB" sz="3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8722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dirty="0"/>
              <a:t>Άρθρο 108 ΣΛΕΕ</a:t>
            </a:r>
            <a:endParaRPr lang="en-GB" dirty="0"/>
          </a:p>
        </p:txBody>
      </p:sp>
      <p:sp>
        <p:nvSpPr>
          <p:cNvPr id="3" name="Content Placeholder 2"/>
          <p:cNvSpPr>
            <a:spLocks noGrp="1"/>
          </p:cNvSpPr>
          <p:nvPr>
            <p:ph idx="1"/>
          </p:nvPr>
        </p:nvSpPr>
        <p:spPr>
          <a:xfrm>
            <a:off x="838200" y="1781236"/>
            <a:ext cx="10515600" cy="4708342"/>
          </a:xfrm>
        </p:spPr>
        <p:txBody>
          <a:bodyPr>
            <a:noAutofit/>
          </a:bodyPr>
          <a:lstStyle/>
          <a:p>
            <a:pPr algn="just">
              <a:lnSpc>
                <a:spcPct val="107000"/>
              </a:lnSpc>
              <a:spcAft>
                <a:spcPts val="800"/>
              </a:spcAft>
            </a:pPr>
            <a:r>
              <a:rPr lang="el-GR" sz="3200" dirty="0">
                <a:latin typeface="+mj-lt"/>
                <a:ea typeface="Calibri" panose="020F0502020204030204" pitchFamily="34" charset="0"/>
                <a:cs typeface="Times New Roman" panose="02020603050405020304" pitchFamily="18" charset="0"/>
              </a:rPr>
              <a:t>Προληπτικός έλεγχος των νέων ενισχύσεων – υποχρέωση κοινοποίησης</a:t>
            </a:r>
          </a:p>
          <a:p>
            <a:pPr algn="just">
              <a:lnSpc>
                <a:spcPct val="107000"/>
              </a:lnSpc>
              <a:spcAft>
                <a:spcPts val="800"/>
              </a:spcAft>
            </a:pPr>
            <a:r>
              <a:rPr lang="el-GR" sz="3200" dirty="0">
                <a:latin typeface="+mj-lt"/>
                <a:ea typeface="Calibri" panose="020F0502020204030204" pitchFamily="34" charset="0"/>
                <a:cs typeface="Times New Roman" panose="02020603050405020304" pitchFamily="18" charset="0"/>
              </a:rPr>
              <a:t>Υποχρέωση αναστολής εφαρμογής (</a:t>
            </a:r>
            <a:r>
              <a:rPr lang="en-GB" sz="3200" dirty="0">
                <a:latin typeface="+mj-lt"/>
                <a:ea typeface="Calibri" panose="020F0502020204030204" pitchFamily="34" charset="0"/>
                <a:cs typeface="Times New Roman" panose="02020603050405020304" pitchFamily="18" charset="0"/>
              </a:rPr>
              <a:t>standstill obligation)</a:t>
            </a:r>
            <a:r>
              <a:rPr lang="el-GR" sz="3200" dirty="0">
                <a:latin typeface="+mj-lt"/>
                <a:ea typeface="Calibri" panose="020F0502020204030204" pitchFamily="34" charset="0"/>
                <a:cs typeface="Times New Roman" panose="02020603050405020304" pitchFamily="18" charset="0"/>
              </a:rPr>
              <a:t> των νέων ενισχύσεων</a:t>
            </a:r>
          </a:p>
          <a:p>
            <a:pPr algn="just">
              <a:lnSpc>
                <a:spcPct val="107000"/>
              </a:lnSpc>
              <a:spcAft>
                <a:spcPts val="800"/>
              </a:spcAft>
            </a:pPr>
            <a:r>
              <a:rPr lang="el-GR" sz="3200" dirty="0">
                <a:latin typeface="+mj-lt"/>
                <a:ea typeface="Calibri" panose="020F0502020204030204" pitchFamily="34" charset="0"/>
                <a:cs typeface="Times New Roman" panose="02020603050405020304" pitchFamily="18" charset="0"/>
              </a:rPr>
              <a:t>Υποχρέωση ανάκτησης των παρανόμων κρατικών ενισχύσεων</a:t>
            </a:r>
            <a:endParaRPr lang="en-GB" sz="3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0543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Συμπερασματικές κρίσεις</a:t>
            </a:r>
            <a:endParaRPr lang="en-GB" dirty="0"/>
          </a:p>
        </p:txBody>
      </p:sp>
      <p:sp>
        <p:nvSpPr>
          <p:cNvPr id="3" name="Content Placeholder 2"/>
          <p:cNvSpPr>
            <a:spLocks noGrp="1"/>
          </p:cNvSpPr>
          <p:nvPr>
            <p:ph idx="1"/>
          </p:nvPr>
        </p:nvSpPr>
        <p:spPr/>
        <p:txBody>
          <a:bodyPr>
            <a:normAutofit/>
          </a:bodyPr>
          <a:lstStyle/>
          <a:p>
            <a:pPr marL="514350" indent="-514350" algn="just">
              <a:lnSpc>
                <a:spcPct val="107000"/>
              </a:lnSpc>
              <a:spcAft>
                <a:spcPts val="800"/>
              </a:spcAft>
              <a:buFont typeface="+mj-lt"/>
              <a:buAutoNum type="arabicPeriod"/>
            </a:pPr>
            <a:r>
              <a:rPr lang="el-GR" dirty="0">
                <a:latin typeface="Calibri Light" panose="020F0302020204030204" pitchFamily="34" charset="0"/>
                <a:ea typeface="Calibri" panose="020F0502020204030204" pitchFamily="34" charset="0"/>
                <a:cs typeface="Times New Roman" panose="02020603050405020304" pitchFamily="18" charset="0"/>
              </a:rPr>
              <a:t>Η Κοινή Αγορά βρίσκεται στον πυρήνα λειτουργίας της Ευρωπαϊκής Ένωσης.</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57740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Συμπερασματικές κρίσεις</a:t>
            </a:r>
            <a:endParaRPr lang="en-GB" dirty="0"/>
          </a:p>
        </p:txBody>
      </p:sp>
      <p:sp>
        <p:nvSpPr>
          <p:cNvPr id="3" name="Content Placeholder 2"/>
          <p:cNvSpPr>
            <a:spLocks noGrp="1"/>
          </p:cNvSpPr>
          <p:nvPr>
            <p:ph idx="1"/>
          </p:nvPr>
        </p:nvSpPr>
        <p:spPr/>
        <p:txBody>
          <a:bodyPr>
            <a:normAutofit/>
          </a:bodyPr>
          <a:lstStyle/>
          <a:p>
            <a:pPr marL="514350" indent="-514350" algn="just">
              <a:lnSpc>
                <a:spcPct val="107000"/>
              </a:lnSpc>
              <a:spcAft>
                <a:spcPts val="800"/>
              </a:spcAft>
              <a:buFont typeface="+mj-lt"/>
              <a:buAutoNum type="arabicPeriod"/>
            </a:pPr>
            <a:r>
              <a:rPr lang="el-GR" dirty="0">
                <a:latin typeface="Calibri Light" panose="020F0302020204030204" pitchFamily="34" charset="0"/>
                <a:ea typeface="Calibri" panose="020F0502020204030204" pitchFamily="34" charset="0"/>
                <a:cs typeface="Times New Roman" panose="02020603050405020304" pitchFamily="18" charset="0"/>
              </a:rPr>
              <a:t>Η Κοινή Αγορά βρίσκεται στον πυρήνα λειτουργίας της Ευρωπαϊκής Ένωσης.</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7000"/>
              </a:lnSpc>
              <a:spcAft>
                <a:spcPts val="800"/>
              </a:spcAft>
              <a:buFont typeface="+mj-lt"/>
              <a:buAutoNum type="arabicPeriod"/>
            </a:pPr>
            <a:r>
              <a:rPr lang="el-GR" dirty="0">
                <a:latin typeface="Calibri Light" panose="020F0302020204030204" pitchFamily="34" charset="0"/>
                <a:ea typeface="Calibri" panose="020F0502020204030204" pitchFamily="34" charset="0"/>
                <a:cs typeface="Times New Roman" panose="02020603050405020304" pitchFamily="18" charset="0"/>
              </a:rPr>
              <a:t>Η νόθευση του ανταγωνισμού αντιστρατεύεται την επιτυχή λειτουργία της Κοινής Αγοράς.</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963751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Συμπερασματικές κρίσεις</a:t>
            </a:r>
            <a:endParaRPr lang="en-GB" dirty="0"/>
          </a:p>
        </p:txBody>
      </p:sp>
      <p:sp>
        <p:nvSpPr>
          <p:cNvPr id="3" name="Content Placeholder 2"/>
          <p:cNvSpPr>
            <a:spLocks noGrp="1"/>
          </p:cNvSpPr>
          <p:nvPr>
            <p:ph idx="1"/>
          </p:nvPr>
        </p:nvSpPr>
        <p:spPr/>
        <p:txBody>
          <a:bodyPr>
            <a:normAutofit/>
          </a:bodyPr>
          <a:lstStyle/>
          <a:p>
            <a:pPr marL="514350" indent="-514350" algn="just">
              <a:lnSpc>
                <a:spcPct val="107000"/>
              </a:lnSpc>
              <a:spcAft>
                <a:spcPts val="800"/>
              </a:spcAft>
              <a:buFont typeface="+mj-lt"/>
              <a:buAutoNum type="arabicPeriod"/>
            </a:pPr>
            <a:r>
              <a:rPr lang="el-GR" dirty="0">
                <a:latin typeface="Calibri Light" panose="020F0302020204030204" pitchFamily="34" charset="0"/>
                <a:ea typeface="Calibri" panose="020F0502020204030204" pitchFamily="34" charset="0"/>
                <a:cs typeface="Times New Roman" panose="02020603050405020304" pitchFamily="18" charset="0"/>
              </a:rPr>
              <a:t>Η Κοινή Αγορά βρίσκεται στον πυρήνα λειτουργίας της Ευρωπαϊκής Ένωσης.</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7000"/>
              </a:lnSpc>
              <a:spcAft>
                <a:spcPts val="800"/>
              </a:spcAft>
              <a:buFont typeface="+mj-lt"/>
              <a:buAutoNum type="arabicPeriod"/>
            </a:pPr>
            <a:r>
              <a:rPr lang="el-GR" dirty="0">
                <a:latin typeface="Calibri Light" panose="020F0302020204030204" pitchFamily="34" charset="0"/>
                <a:ea typeface="Calibri" panose="020F0502020204030204" pitchFamily="34" charset="0"/>
                <a:cs typeface="Times New Roman" panose="02020603050405020304" pitchFamily="18" charset="0"/>
              </a:rPr>
              <a:t>Η νόθευση του ανταγωνισμού αντιστρατεύεται την επιτυχή λειτουργία της Κοινής Αγοράς.</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7000"/>
              </a:lnSpc>
              <a:spcAft>
                <a:spcPts val="800"/>
              </a:spcAft>
              <a:buFont typeface="+mj-lt"/>
              <a:buAutoNum type="arabicPeriod"/>
            </a:pPr>
            <a:r>
              <a:rPr lang="el-GR" dirty="0">
                <a:latin typeface="Calibri Light" panose="020F0302020204030204" pitchFamily="34" charset="0"/>
                <a:ea typeface="Calibri" panose="020F0502020204030204" pitchFamily="34" charset="0"/>
                <a:cs typeface="Times New Roman" panose="02020603050405020304" pitchFamily="18" charset="0"/>
              </a:rPr>
              <a:t>Νόθευση του ανταγωνισμού μπορεί να επέλθει μέσω ιδιωτικών πρωτοβουλιών ή/και κρατικών μέτρων</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97828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Συμπερασματικές κρίσεις</a:t>
            </a:r>
            <a:endParaRPr lang="en-GB" dirty="0"/>
          </a:p>
        </p:txBody>
      </p:sp>
      <p:sp>
        <p:nvSpPr>
          <p:cNvPr id="3" name="Content Placeholder 2"/>
          <p:cNvSpPr>
            <a:spLocks noGrp="1"/>
          </p:cNvSpPr>
          <p:nvPr>
            <p:ph idx="1"/>
          </p:nvPr>
        </p:nvSpPr>
        <p:spPr/>
        <p:txBody>
          <a:bodyPr>
            <a:normAutofit/>
          </a:bodyPr>
          <a:lstStyle/>
          <a:p>
            <a:pPr marL="514350" indent="-514350" algn="just">
              <a:lnSpc>
                <a:spcPct val="107000"/>
              </a:lnSpc>
              <a:spcAft>
                <a:spcPts val="800"/>
              </a:spcAft>
              <a:buFont typeface="+mj-lt"/>
              <a:buAutoNum type="arabicPeriod" startAt="4"/>
            </a:pPr>
            <a:r>
              <a:rPr lang="el-GR" dirty="0">
                <a:latin typeface="Calibri Light" panose="020F0302020204030204" pitchFamily="34" charset="0"/>
                <a:ea typeface="Calibri" panose="020F0502020204030204" pitchFamily="34" charset="0"/>
                <a:cs typeface="Times New Roman" panose="02020603050405020304" pitchFamily="18" charset="0"/>
              </a:rPr>
              <a:t>Οι κρατικές ενισχύσεις θεωρούνται επικίνδυνες για τον ελεύθερο ανταγωνισμό και την απρόσκοπτη λειτουργία της κοινής αγοράς. Συνεπώς κατά κανόνα απαγορεύονται. Η ως άνω απαγόρευση δεν είναι απόλυτη.</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0480011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Συμπερασματικές κρίσεις</a:t>
            </a:r>
            <a:endParaRPr lang="en-GB" dirty="0"/>
          </a:p>
        </p:txBody>
      </p:sp>
      <p:sp>
        <p:nvSpPr>
          <p:cNvPr id="3" name="Content Placeholder 2"/>
          <p:cNvSpPr>
            <a:spLocks noGrp="1"/>
          </p:cNvSpPr>
          <p:nvPr>
            <p:ph idx="1"/>
          </p:nvPr>
        </p:nvSpPr>
        <p:spPr/>
        <p:txBody>
          <a:bodyPr>
            <a:normAutofit/>
          </a:bodyPr>
          <a:lstStyle/>
          <a:p>
            <a:pPr marL="514350" indent="-514350" algn="just">
              <a:lnSpc>
                <a:spcPct val="107000"/>
              </a:lnSpc>
              <a:spcAft>
                <a:spcPts val="800"/>
              </a:spcAft>
              <a:buFont typeface="+mj-lt"/>
              <a:buAutoNum type="arabicPeriod" startAt="4"/>
            </a:pPr>
            <a:r>
              <a:rPr lang="el-GR" dirty="0">
                <a:latin typeface="Calibri Light" panose="020F0302020204030204" pitchFamily="34" charset="0"/>
                <a:ea typeface="Calibri" panose="020F0502020204030204" pitchFamily="34" charset="0"/>
                <a:cs typeface="Times New Roman" panose="02020603050405020304" pitchFamily="18" charset="0"/>
              </a:rPr>
              <a:t>Οι κρατικές ενισχύσεις θεωρούνται επικίνδυνες για τον ελεύθερο ανταγωνισμό και την απρόσκοπτη λειτουργία της κοινής αγοράς. Συνεπώς κατά κανόνα απαγορεύονται. Η ως άνω απαγόρευση δεν είναι απόλυτη.</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7000"/>
              </a:lnSpc>
              <a:spcAft>
                <a:spcPts val="800"/>
              </a:spcAft>
              <a:buFont typeface="+mj-lt"/>
              <a:buAutoNum type="arabicPeriod" startAt="4"/>
            </a:pPr>
            <a:r>
              <a:rPr lang="el-GR" dirty="0">
                <a:latin typeface="Calibri Light" panose="020F0302020204030204" pitchFamily="34" charset="0"/>
                <a:ea typeface="Calibri" panose="020F0502020204030204" pitchFamily="34" charset="0"/>
                <a:cs typeface="Times New Roman" panose="02020603050405020304" pitchFamily="18" charset="0"/>
              </a:rPr>
              <a:t>Η έννοια της κρατικής ενίσχυσης είναι ευρεία και έχει τύχει εκτεταμένης νομολογιακής επεξεργασίας εκ μέρους του ΔΕΕ.</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29313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Συμπερασματικές κρίσεις</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lgn="just">
              <a:lnSpc>
                <a:spcPct val="107000"/>
              </a:lnSpc>
              <a:spcAft>
                <a:spcPts val="800"/>
              </a:spcAft>
              <a:buFont typeface="+mj-lt"/>
              <a:buAutoNum type="arabicPeriod" startAt="4"/>
            </a:pPr>
            <a:r>
              <a:rPr lang="el-GR" dirty="0">
                <a:latin typeface="Calibri Light" panose="020F0302020204030204" pitchFamily="34" charset="0"/>
                <a:ea typeface="Calibri" panose="020F0502020204030204" pitchFamily="34" charset="0"/>
                <a:cs typeface="Times New Roman" panose="02020603050405020304" pitchFamily="18" charset="0"/>
              </a:rPr>
              <a:t>Οι κρατικές ενισχύσεις θεωρούνται επικίνδυνες για τον ελεύθερο ανταγωνισμό και την απρόσκοπτη λειτουργία της κοινής αγοράς. Συνεπώς κατά κανόνα απαγορεύονται. Η ως άνω απαγόρευση δεν είναι απόλυτη.</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7000"/>
              </a:lnSpc>
              <a:spcAft>
                <a:spcPts val="800"/>
              </a:spcAft>
              <a:buFont typeface="+mj-lt"/>
              <a:buAutoNum type="arabicPeriod" startAt="4"/>
            </a:pPr>
            <a:r>
              <a:rPr lang="el-GR" dirty="0">
                <a:latin typeface="Calibri Light" panose="020F0302020204030204" pitchFamily="34" charset="0"/>
                <a:ea typeface="Calibri" panose="020F0502020204030204" pitchFamily="34" charset="0"/>
                <a:cs typeface="Times New Roman" panose="02020603050405020304" pitchFamily="18" charset="0"/>
              </a:rPr>
              <a:t>Η έννοια της κρατικής ενίσχυσης είναι ευρεία και έχει τύχει εκτεταμένης νομολογιακής επεξεργασίας εκ μέρους του ΔΕΕ.</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lnSpc>
                <a:spcPct val="107000"/>
              </a:lnSpc>
              <a:spcAft>
                <a:spcPts val="800"/>
              </a:spcAft>
              <a:buFont typeface="+mj-lt"/>
              <a:buAutoNum type="arabicPeriod" startAt="4"/>
            </a:pPr>
            <a:r>
              <a:rPr lang="el-GR" dirty="0">
                <a:latin typeface="Calibri Light" panose="020F0302020204030204" pitchFamily="34" charset="0"/>
                <a:ea typeface="Calibri" panose="020F0502020204030204" pitchFamily="34" charset="0"/>
                <a:cs typeface="Times New Roman" panose="02020603050405020304" pitchFamily="18" charset="0"/>
              </a:rPr>
              <a:t>Η Ευρωπαϊκή Επιτροπή είναι επιφορτισμένη με την επιβολή  του Ενωσιακού Δικαίου περί κρατικών ενισχύσεων στα κράτη μέλη. Σημαντική και η συμβολή των εθνικών δικαστηρίων.</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288859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3960785"/>
            <a:ext cx="223347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p:txBody>
      </p:sp>
      <p:cxnSp>
        <p:nvCxnSpPr>
          <p:cNvPr id="10" name="Straight Arrow Connector 9"/>
          <p:cNvCxnSpPr/>
          <p:nvPr/>
        </p:nvCxnSpPr>
        <p:spPr>
          <a:xfrm flipV="1">
            <a:off x="3435927" y="3325091"/>
            <a:ext cx="609600" cy="535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313382" y="46643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962" y="1564801"/>
            <a:ext cx="3463772" cy="1015663"/>
          </a:xfrm>
          <a:prstGeom prst="rect">
            <a:avLst/>
          </a:prstGeom>
          <a:noFill/>
        </p:spPr>
        <p:txBody>
          <a:bodyPr wrap="square" rtlCol="0">
            <a:spAutoFit/>
          </a:bodyPr>
          <a:lstStyle/>
          <a:p>
            <a:pPr marL="457200" indent="-457200">
              <a:buAutoNum type="arabicPeriod"/>
            </a:pPr>
            <a:r>
              <a:rPr lang="el-GR" sz="2000" dirty="0"/>
              <a:t>Ποσοτικοί περιορισμοί</a:t>
            </a:r>
          </a:p>
          <a:p>
            <a:pPr marL="457200" indent="-457200">
              <a:buAutoNum type="arabicPeriod"/>
            </a:pPr>
            <a:endParaRPr lang="el-GR" sz="2000" dirty="0"/>
          </a:p>
          <a:p>
            <a:pPr marL="457200" indent="-457200">
              <a:buAutoNum type="arabicPeriod"/>
            </a:pPr>
            <a:endParaRPr lang="en-GB" sz="2000" dirty="0"/>
          </a:p>
        </p:txBody>
      </p:sp>
    </p:spTree>
    <p:extLst>
      <p:ext uri="{BB962C8B-B14F-4D97-AF65-F5344CB8AC3E}">
        <p14:creationId xmlns:p14="http://schemas.microsoft.com/office/powerpoint/2010/main" val="332136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3960785"/>
            <a:ext cx="223347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p:txBody>
      </p:sp>
      <p:cxnSp>
        <p:nvCxnSpPr>
          <p:cNvPr id="10" name="Straight Arrow Connector 9"/>
          <p:cNvCxnSpPr/>
          <p:nvPr/>
        </p:nvCxnSpPr>
        <p:spPr>
          <a:xfrm flipV="1">
            <a:off x="3435927" y="3325091"/>
            <a:ext cx="609600" cy="535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313382" y="46643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01962" y="1564801"/>
            <a:ext cx="3463772" cy="1015663"/>
          </a:xfrm>
          <a:prstGeom prst="rect">
            <a:avLst/>
          </a:prstGeom>
          <a:noFill/>
        </p:spPr>
        <p:txBody>
          <a:bodyPr wrap="square" rtlCol="0">
            <a:spAutoFit/>
          </a:bodyPr>
          <a:lstStyle/>
          <a:p>
            <a:pPr marL="457200" indent="-457200">
              <a:buAutoNum type="arabicPeriod"/>
            </a:pPr>
            <a:r>
              <a:rPr lang="el-GR" sz="2000" dirty="0"/>
              <a:t>Ποσοτικοί περιορισμοί</a:t>
            </a:r>
          </a:p>
          <a:p>
            <a:pPr marL="457200" indent="-457200">
              <a:buAutoNum type="arabicPeriod"/>
            </a:pPr>
            <a:r>
              <a:rPr lang="el-GR" sz="2000" dirty="0"/>
              <a:t>Δασμοί</a:t>
            </a:r>
          </a:p>
          <a:p>
            <a:pPr marL="457200" indent="-457200">
              <a:buAutoNum type="arabicPeriod"/>
            </a:pPr>
            <a:endParaRPr lang="en-GB" sz="2000" dirty="0"/>
          </a:p>
        </p:txBody>
      </p:sp>
    </p:spTree>
    <p:extLst>
      <p:ext uri="{BB962C8B-B14F-4D97-AF65-F5344CB8AC3E}">
        <p14:creationId xmlns:p14="http://schemas.microsoft.com/office/powerpoint/2010/main" val="160924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3960785"/>
            <a:ext cx="223347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p:txBody>
      </p:sp>
      <p:cxnSp>
        <p:nvCxnSpPr>
          <p:cNvPr id="10" name="Straight Arrow Connector 9"/>
          <p:cNvCxnSpPr/>
          <p:nvPr/>
        </p:nvCxnSpPr>
        <p:spPr>
          <a:xfrm flipV="1">
            <a:off x="3435927" y="3325091"/>
            <a:ext cx="609600" cy="535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313382" y="46643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01962" y="1564801"/>
            <a:ext cx="3463772" cy="1323439"/>
          </a:xfrm>
          <a:prstGeom prst="rect">
            <a:avLst/>
          </a:prstGeom>
          <a:noFill/>
        </p:spPr>
        <p:txBody>
          <a:bodyPr wrap="square" rtlCol="0">
            <a:spAutoFit/>
          </a:bodyPr>
          <a:lstStyle/>
          <a:p>
            <a:pPr marL="457200" indent="-457200">
              <a:buAutoNum type="arabicPeriod"/>
            </a:pPr>
            <a:r>
              <a:rPr lang="el-GR" sz="2000" dirty="0"/>
              <a:t>Ποσοτικοί περιορισμοί</a:t>
            </a:r>
          </a:p>
          <a:p>
            <a:pPr marL="457200" indent="-457200">
              <a:buAutoNum type="arabicPeriod"/>
            </a:pPr>
            <a:r>
              <a:rPr lang="el-GR" sz="2000" dirty="0"/>
              <a:t>Δασμοί</a:t>
            </a:r>
          </a:p>
          <a:p>
            <a:pPr marL="457200" indent="-457200">
              <a:buAutoNum type="arabicPeriod"/>
            </a:pPr>
            <a:r>
              <a:rPr lang="el-GR" sz="2000" dirty="0"/>
              <a:t>Διακριτική φορολόγηση</a:t>
            </a:r>
          </a:p>
          <a:p>
            <a:pPr marL="457200" indent="-457200">
              <a:buAutoNum type="arabicPeriod"/>
            </a:pPr>
            <a:endParaRPr lang="en-GB" sz="2000" dirty="0"/>
          </a:p>
        </p:txBody>
      </p:sp>
    </p:spTree>
    <p:extLst>
      <p:ext uri="{BB962C8B-B14F-4D97-AF65-F5344CB8AC3E}">
        <p14:creationId xmlns:p14="http://schemas.microsoft.com/office/powerpoint/2010/main" val="3923356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3960785"/>
            <a:ext cx="223347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p:txBody>
      </p:sp>
      <p:cxnSp>
        <p:nvCxnSpPr>
          <p:cNvPr id="10" name="Straight Arrow Connector 9"/>
          <p:cNvCxnSpPr/>
          <p:nvPr/>
        </p:nvCxnSpPr>
        <p:spPr>
          <a:xfrm flipV="1">
            <a:off x="3435927" y="3325091"/>
            <a:ext cx="609600" cy="535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313382" y="46643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01962" y="1564801"/>
            <a:ext cx="3463772" cy="1323439"/>
          </a:xfrm>
          <a:prstGeom prst="rect">
            <a:avLst/>
          </a:prstGeom>
          <a:noFill/>
        </p:spPr>
        <p:txBody>
          <a:bodyPr wrap="square" rtlCol="0">
            <a:spAutoFit/>
          </a:bodyPr>
          <a:lstStyle/>
          <a:p>
            <a:pPr marL="457200" indent="-457200">
              <a:buAutoNum type="arabicPeriod"/>
            </a:pPr>
            <a:r>
              <a:rPr lang="el-GR" sz="2000" dirty="0"/>
              <a:t>Ποσοτικοί περιορισμοί</a:t>
            </a:r>
          </a:p>
          <a:p>
            <a:pPr marL="457200" indent="-457200">
              <a:buAutoNum type="arabicPeriod"/>
            </a:pPr>
            <a:r>
              <a:rPr lang="el-GR" sz="2000" dirty="0"/>
              <a:t>Δασμοί</a:t>
            </a:r>
          </a:p>
          <a:p>
            <a:pPr marL="457200" indent="-457200">
              <a:buAutoNum type="arabicPeriod"/>
            </a:pPr>
            <a:r>
              <a:rPr lang="el-GR" sz="2000" dirty="0"/>
              <a:t>Διακριτική φορολόγηση</a:t>
            </a:r>
          </a:p>
          <a:p>
            <a:pPr marL="457200" indent="-457200">
              <a:buAutoNum type="arabicPeriod"/>
            </a:pPr>
            <a:endParaRPr lang="en-GB" sz="2000" dirty="0"/>
          </a:p>
        </p:txBody>
      </p:sp>
      <p:cxnSp>
        <p:nvCxnSpPr>
          <p:cNvPr id="5" name="Straight Connector 4"/>
          <p:cNvCxnSpPr/>
          <p:nvPr/>
        </p:nvCxnSpPr>
        <p:spPr>
          <a:xfrm>
            <a:off x="1163782" y="1311564"/>
            <a:ext cx="2068945" cy="1717963"/>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237673" y="1385455"/>
            <a:ext cx="1874545" cy="1644072"/>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078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3960785"/>
            <a:ext cx="223347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p:txBody>
      </p:sp>
      <p:cxnSp>
        <p:nvCxnSpPr>
          <p:cNvPr id="10" name="Straight Arrow Connector 9"/>
          <p:cNvCxnSpPr/>
          <p:nvPr/>
        </p:nvCxnSpPr>
        <p:spPr>
          <a:xfrm flipV="1">
            <a:off x="3435927" y="3325091"/>
            <a:ext cx="609600" cy="535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313382" y="46643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4253" y="1654295"/>
            <a:ext cx="3186547" cy="1477328"/>
          </a:xfrm>
          <a:prstGeom prst="rect">
            <a:avLst/>
          </a:prstGeom>
          <a:noFill/>
        </p:spPr>
        <p:txBody>
          <a:bodyPr wrap="square" rtlCol="0">
            <a:spAutoFit/>
          </a:bodyPr>
          <a:lstStyle/>
          <a:p>
            <a:pPr lvl="0" algn="just"/>
            <a:r>
              <a:rPr lang="el-GR" dirty="0"/>
              <a:t>1. Ελεύθερη κυκλοφορία αγαθών ανάμεσα σε κράτη μέλη = </a:t>
            </a:r>
            <a:r>
              <a:rPr lang="el-GR" u="sng" dirty="0"/>
              <a:t>Ζώνη Ελεύθερου </a:t>
            </a:r>
            <a:r>
              <a:rPr lang="el-GR" dirty="0"/>
              <a:t>                                                                                                           </a:t>
            </a:r>
            <a:r>
              <a:rPr lang="el-GR" u="sng" dirty="0"/>
              <a:t>Εμπορίου</a:t>
            </a:r>
            <a:r>
              <a:rPr lang="el-GR" dirty="0"/>
              <a:t> </a:t>
            </a:r>
          </a:p>
          <a:p>
            <a:endParaRPr lang="el-GR" dirty="0"/>
          </a:p>
        </p:txBody>
      </p:sp>
    </p:spTree>
    <p:extLst>
      <p:ext uri="{BB962C8B-B14F-4D97-AF65-F5344CB8AC3E}">
        <p14:creationId xmlns:p14="http://schemas.microsoft.com/office/powerpoint/2010/main" val="241032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a:latin typeface="+mj-lt"/>
              </a:rPr>
              <a:t/>
            </a:r>
            <a:br>
              <a:rPr lang="el-GR" dirty="0">
                <a:latin typeface="+mj-lt"/>
              </a:rPr>
            </a:br>
            <a:r>
              <a:rPr lang="el-GR" dirty="0">
                <a:latin typeface="+mj-lt"/>
              </a:rPr>
              <a:t>Στάδια Διακρατικής Συνεργασίας</a:t>
            </a:r>
            <a:r>
              <a:rPr lang="en-GB" dirty="0">
                <a:latin typeface="+mj-lt"/>
              </a:rPr>
              <a:t/>
            </a:r>
            <a:br>
              <a:rPr lang="en-GB" dirty="0">
                <a:latin typeface="+mj-lt"/>
              </a:rPr>
            </a:br>
            <a:endParaRPr lang="en-GB" dirty="0"/>
          </a:p>
        </p:txBody>
      </p:sp>
      <p:sp>
        <p:nvSpPr>
          <p:cNvPr id="6" name="Oval 5"/>
          <p:cNvSpPr/>
          <p:nvPr/>
        </p:nvSpPr>
        <p:spPr>
          <a:xfrm>
            <a:off x="1995481" y="3960785"/>
            <a:ext cx="223347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CY</a:t>
            </a:r>
          </a:p>
          <a:p>
            <a:pPr algn="ctr"/>
            <a:r>
              <a:rPr lang="en-GB" dirty="0"/>
              <a:t>60%</a:t>
            </a:r>
          </a:p>
        </p:txBody>
      </p:sp>
      <p:sp>
        <p:nvSpPr>
          <p:cNvPr id="7" name="Content Placeholder 6"/>
          <p:cNvSpPr>
            <a:spLocks noGrp="1"/>
          </p:cNvSpPr>
          <p:nvPr>
            <p:ph idx="1"/>
          </p:nvPr>
        </p:nvSpPr>
        <p:spPr>
          <a:xfrm>
            <a:off x="4165734" y="1564801"/>
            <a:ext cx="3071675" cy="33951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dirty="0"/>
              <a:t>IT</a:t>
            </a:r>
          </a:p>
          <a:p>
            <a:pPr marL="0" indent="0" algn="ctr">
              <a:buNone/>
            </a:pPr>
            <a:r>
              <a:rPr lang="en-GB" dirty="0"/>
              <a:t>5%</a:t>
            </a:r>
          </a:p>
        </p:txBody>
      </p:sp>
      <p:sp>
        <p:nvSpPr>
          <p:cNvPr id="8" name="Oval 7"/>
          <p:cNvSpPr/>
          <p:nvPr/>
        </p:nvSpPr>
        <p:spPr>
          <a:xfrm>
            <a:off x="7237409" y="3960785"/>
            <a:ext cx="3753864" cy="2263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FR</a:t>
            </a:r>
          </a:p>
          <a:p>
            <a:pPr algn="ctr"/>
            <a:r>
              <a:rPr lang="en-GB" dirty="0"/>
              <a:t>20%</a:t>
            </a:r>
          </a:p>
        </p:txBody>
      </p:sp>
      <p:cxnSp>
        <p:nvCxnSpPr>
          <p:cNvPr id="10" name="Straight Arrow Connector 9"/>
          <p:cNvCxnSpPr/>
          <p:nvPr/>
        </p:nvCxnSpPr>
        <p:spPr>
          <a:xfrm flipV="1">
            <a:off x="3435927" y="3325091"/>
            <a:ext cx="609600" cy="535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61382" y="3029527"/>
            <a:ext cx="877454" cy="71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890327" y="4664364"/>
            <a:ext cx="347082" cy="175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313382" y="4664364"/>
            <a:ext cx="240145" cy="110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414982" y="5246255"/>
            <a:ext cx="2576945"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313382" y="5698836"/>
            <a:ext cx="2924027" cy="2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4253" y="1654295"/>
            <a:ext cx="3186547" cy="1477328"/>
          </a:xfrm>
          <a:prstGeom prst="rect">
            <a:avLst/>
          </a:prstGeom>
          <a:noFill/>
        </p:spPr>
        <p:txBody>
          <a:bodyPr wrap="square" rtlCol="0">
            <a:spAutoFit/>
          </a:bodyPr>
          <a:lstStyle/>
          <a:p>
            <a:pPr lvl="0" algn="just"/>
            <a:r>
              <a:rPr lang="el-GR" dirty="0"/>
              <a:t>1. Ελεύθερη κυκλοφορία αγαθών ανάμεσα σε κράτη μέλη = </a:t>
            </a:r>
            <a:r>
              <a:rPr lang="el-GR" u="sng" dirty="0"/>
              <a:t>Ζώνη Ελεύθερου </a:t>
            </a:r>
            <a:r>
              <a:rPr lang="el-GR" dirty="0"/>
              <a:t>                                                                                                           </a:t>
            </a:r>
            <a:r>
              <a:rPr lang="el-GR" u="sng" dirty="0"/>
              <a:t>Εμπορίου</a:t>
            </a:r>
            <a:r>
              <a:rPr lang="el-GR" dirty="0"/>
              <a:t> </a:t>
            </a:r>
          </a:p>
          <a:p>
            <a:endParaRPr lang="el-GR" dirty="0"/>
          </a:p>
        </p:txBody>
      </p:sp>
      <p:sp>
        <p:nvSpPr>
          <p:cNvPr id="13" name="Oval 12"/>
          <p:cNvSpPr/>
          <p:nvPr/>
        </p:nvSpPr>
        <p:spPr>
          <a:xfrm>
            <a:off x="10090795" y="1535359"/>
            <a:ext cx="1324992" cy="11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RU</a:t>
            </a:r>
          </a:p>
        </p:txBody>
      </p:sp>
      <p:cxnSp>
        <p:nvCxnSpPr>
          <p:cNvPr id="15" name="Straight Arrow Connector 14"/>
          <p:cNvCxnSpPr/>
          <p:nvPr/>
        </p:nvCxnSpPr>
        <p:spPr>
          <a:xfrm flipH="1">
            <a:off x="8783782" y="2392959"/>
            <a:ext cx="1245026" cy="557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4938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1572</Words>
  <Application>Microsoft Office PowerPoint</Application>
  <PresentationFormat>Custom</PresentationFormat>
  <Paragraphs>252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Εισαγωγή στο Δίκαιο των Κρατικών Ενισχύσεων</vt:lpstr>
      <vt:lpstr>Αντίστροφη Συλλογιστική Πορεία</vt:lpstr>
      <vt:lpstr> Στάδια Διακρατικής Συνεργασίας </vt:lpstr>
      <vt:lpstr> Στάδια Διακρατικής Συνεργασίας </vt:lpstr>
      <vt:lpstr> Στάδια Διακρατικής Συνεργασίας </vt:lpstr>
      <vt:lpstr> Στάδια Διακρατικής Συνεργασίας </vt:lpstr>
      <vt:lpstr> Στάδια Διακρατικής Συνεργασίας </vt:lpstr>
      <vt:lpstr> Στάδια Διακρατικής Συνεργασίας </vt:lpstr>
      <vt:lpstr> Στάδια Διακρατικής Συνεργασίας </vt:lpstr>
      <vt:lpstr> Στάδια Διακρατικής Συνεργασίας </vt:lpstr>
      <vt:lpstr> Στάδια Διακρατικής Συνεργασίας </vt:lpstr>
      <vt:lpstr> Στάδια Διακρατικής Συνεργασίας </vt:lpstr>
      <vt:lpstr>PowerPoint Presentation</vt:lpstr>
      <vt:lpstr>PowerPoint Presentation</vt:lpstr>
      <vt:lpstr>PowerPoint Presentation</vt:lpstr>
      <vt:lpstr>Ανόθευτος ανταγωνισμός</vt:lpstr>
      <vt:lpstr>Ανόθευτος ανταγωνισμός (Ιδιώτες)</vt:lpstr>
      <vt:lpstr>Ανόθευτος ανταγωνισμός (Κράτος)</vt:lpstr>
      <vt:lpstr>Κρατικές ενισχύσεις</vt:lpstr>
      <vt:lpstr>Κρατικές ενισχύσεις</vt:lpstr>
      <vt:lpstr>Κρατικές ενισχύσεις</vt:lpstr>
      <vt:lpstr>Κρατικές ενισχύσεις</vt:lpstr>
      <vt:lpstr>Κρατικές ενισχύσεις</vt:lpstr>
      <vt:lpstr> Άρθρο 107(1) ΣΛΕΕ Ο Κανόνας </vt:lpstr>
      <vt:lpstr> Άρθρο 107(1) ΣΛΕΕ Ο Κανόνας </vt:lpstr>
      <vt:lpstr> Άρθρο 107(2) ΣΛΕΕ (αυτοδίκαιες εξαιρέσεις-συμβατές ενισχύσεις) </vt:lpstr>
      <vt:lpstr> Άρθρο 107(3) ΣΛΕΕ (δυνητικές εξαιρέσεις- συμβιβάσιμες ενισχύσεις) </vt:lpstr>
      <vt:lpstr> Επιπρόσθετες εξαιρέσεις </vt:lpstr>
      <vt:lpstr>Άρθρο 108 ΣΛΕΕ</vt:lpstr>
      <vt:lpstr>Άρθρο 108 ΣΛΕΕ</vt:lpstr>
      <vt:lpstr>Άρθρο 108 ΣΛΕΕ</vt:lpstr>
      <vt:lpstr>Άρθρο 108 ΣΛΕΕ</vt:lpstr>
      <vt:lpstr>Άρθρο 108 ΣΛΕΕ</vt:lpstr>
      <vt:lpstr>Συμπερασματικές κρίσεις</vt:lpstr>
      <vt:lpstr>Συμπερασματικές κρίσεις</vt:lpstr>
      <vt:lpstr>Συμπερασματικές κρίσεις</vt:lpstr>
      <vt:lpstr>Συμπερασματικές κρίσεις</vt:lpstr>
      <vt:lpstr>Συμπερασματικές κρίσεις</vt:lpstr>
      <vt:lpstr>Συμπερασματικές κρίσεις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στο Δίκαιο των Κρατικών Ενισχύσεων</dc:title>
  <dc:creator>Alexandros Tsadiras</dc:creator>
  <cp:lastModifiedBy>User</cp:lastModifiedBy>
  <cp:revision>27</cp:revision>
  <dcterms:created xsi:type="dcterms:W3CDTF">2016-12-12T07:33:36Z</dcterms:created>
  <dcterms:modified xsi:type="dcterms:W3CDTF">2017-01-17T11:39:14Z</dcterms:modified>
</cp:coreProperties>
</file>